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4"/>
  </p:sldMasterIdLst>
  <p:notesMasterIdLst>
    <p:notesMasterId r:id="rId37"/>
  </p:notesMasterIdLst>
  <p:handoutMasterIdLst>
    <p:handoutMasterId r:id="rId38"/>
  </p:handoutMasterIdLst>
  <p:sldIdLst>
    <p:sldId id="256" r:id="rId5"/>
    <p:sldId id="267" r:id="rId6"/>
    <p:sldId id="623" r:id="rId7"/>
    <p:sldId id="330" r:id="rId8"/>
    <p:sldId id="271" r:id="rId9"/>
    <p:sldId id="626" r:id="rId10"/>
    <p:sldId id="624" r:id="rId11"/>
    <p:sldId id="625" r:id="rId12"/>
    <p:sldId id="260" r:id="rId13"/>
    <p:sldId id="261" r:id="rId14"/>
    <p:sldId id="263" r:id="rId15"/>
    <p:sldId id="264" r:id="rId16"/>
    <p:sldId id="599" r:id="rId17"/>
    <p:sldId id="482" r:id="rId18"/>
    <p:sldId id="483" r:id="rId19"/>
    <p:sldId id="485" r:id="rId20"/>
    <p:sldId id="486" r:id="rId21"/>
    <p:sldId id="487" r:id="rId22"/>
    <p:sldId id="646" r:id="rId23"/>
    <p:sldId id="631" r:id="rId24"/>
    <p:sldId id="645" r:id="rId25"/>
    <p:sldId id="634" r:id="rId26"/>
    <p:sldId id="639" r:id="rId27"/>
    <p:sldId id="640" r:id="rId28"/>
    <p:sldId id="632" r:id="rId29"/>
    <p:sldId id="647" r:id="rId30"/>
    <p:sldId id="636" r:id="rId31"/>
    <p:sldId id="637" r:id="rId32"/>
    <p:sldId id="641" r:id="rId33"/>
    <p:sldId id="635" r:id="rId34"/>
    <p:sldId id="642" r:id="rId35"/>
    <p:sldId id="575" r:id="rId36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5">
          <p15:clr>
            <a:srgbClr val="A4A3A4"/>
          </p15:clr>
        </p15:guide>
        <p15:guide id="2" orient="horz" pos="4122">
          <p15:clr>
            <a:srgbClr val="A4A3A4"/>
          </p15:clr>
        </p15:guide>
        <p15:guide id="3" orient="horz" pos="178">
          <p15:clr>
            <a:srgbClr val="A4A3A4"/>
          </p15:clr>
        </p15:guide>
        <p15:guide id="4" orient="horz" pos="538">
          <p15:clr>
            <a:srgbClr val="A4A3A4"/>
          </p15:clr>
        </p15:guide>
        <p15:guide id="5" orient="horz" pos="1620">
          <p15:clr>
            <a:srgbClr val="A4A3A4"/>
          </p15:clr>
        </p15:guide>
        <p15:guide id="6" orient="horz" pos="3009">
          <p15:clr>
            <a:srgbClr val="A4A3A4"/>
          </p15:clr>
        </p15:guide>
        <p15:guide id="7" orient="horz" pos="2350">
          <p15:clr>
            <a:srgbClr val="A4A3A4"/>
          </p15:clr>
        </p15:guide>
        <p15:guide id="8" pos="358">
          <p15:clr>
            <a:srgbClr val="A4A3A4"/>
          </p15:clr>
        </p15:guide>
        <p15:guide id="9" pos="5227">
          <p15:clr>
            <a:srgbClr val="A4A3A4"/>
          </p15:clr>
        </p15:guide>
        <p15:guide id="10" pos="631">
          <p15:clr>
            <a:srgbClr val="A4A3A4"/>
          </p15:clr>
        </p15:guide>
        <p15:guide id="11" pos="1542">
          <p15:clr>
            <a:srgbClr val="A4A3A4"/>
          </p15:clr>
        </p15:guide>
        <p15:guide id="12" pos="3681">
          <p15:clr>
            <a:srgbClr val="A4A3A4"/>
          </p15:clr>
        </p15:guide>
        <p15:guide id="13" pos="2052">
          <p15:clr>
            <a:srgbClr val="A4A3A4"/>
          </p15:clr>
        </p15:guide>
        <p15:guide id="14" pos="535">
          <p15:clr>
            <a:srgbClr val="A4A3A4"/>
          </p15:clr>
        </p15:guide>
        <p15:guide id="15" pos="2356">
          <p15:clr>
            <a:srgbClr val="A4A3A4"/>
          </p15:clr>
        </p15:guide>
        <p15:guide id="16" pos="5577">
          <p15:clr>
            <a:srgbClr val="A4A3A4"/>
          </p15:clr>
        </p15:guide>
        <p15:guide id="17" pos="947">
          <p15:clr>
            <a:srgbClr val="A4A3A4"/>
          </p15:clr>
        </p15:guide>
        <p15:guide id="18" pos="4687">
          <p15:clr>
            <a:srgbClr val="A4A3A4"/>
          </p15:clr>
        </p15:guide>
        <p15:guide id="19" pos="44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E6FF"/>
    <a:srgbClr val="B3DEF5"/>
    <a:srgbClr val="B3E5FE"/>
    <a:srgbClr val="111166"/>
    <a:srgbClr val="BEEAFF"/>
    <a:srgbClr val="B4E5FF"/>
    <a:srgbClr val="C8DFFF"/>
    <a:srgbClr val="B4D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Stijl, gemiddeld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Stijl, gemiddeld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3C2FFA5D-87B4-456A-9821-1D502468CF0F}" styleName="Stijl, thema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E9639D4-E3E2-4D34-9284-5A2195B3D0D7}" styleName="Stijl, lich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8FB837D-C827-4EFA-A057-4D05807E0F7C}" styleName="Stijl, thema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38B1855-1B75-4FBE-930C-398BA8C253C6}" styleName="Stijl, thema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Stijl, lich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89307" autoAdjust="0"/>
  </p:normalViewPr>
  <p:slideViewPr>
    <p:cSldViewPr snapToGrid="0" snapToObjects="1" showGuides="1">
      <p:cViewPr varScale="1">
        <p:scale>
          <a:sx n="98" d="100"/>
          <a:sy n="98" d="100"/>
        </p:scale>
        <p:origin x="2538" y="72"/>
      </p:cViewPr>
      <p:guideLst>
        <p:guide orient="horz" pos="235"/>
        <p:guide orient="horz" pos="4122"/>
        <p:guide orient="horz" pos="178"/>
        <p:guide orient="horz" pos="538"/>
        <p:guide orient="horz" pos="1620"/>
        <p:guide orient="horz" pos="3009"/>
        <p:guide orient="horz" pos="2350"/>
        <p:guide pos="358"/>
        <p:guide pos="5227"/>
        <p:guide pos="631"/>
        <p:guide pos="1542"/>
        <p:guide pos="3681"/>
        <p:guide pos="2052"/>
        <p:guide pos="535"/>
        <p:guide pos="2356"/>
        <p:guide pos="5577"/>
        <p:guide pos="947"/>
        <p:guide pos="4687"/>
        <p:guide pos="446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notesViewPr>
    <p:cSldViewPr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28638" y="153988"/>
            <a:ext cx="251460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1588" y="153988"/>
            <a:ext cx="251460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491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528638" y="8382000"/>
            <a:ext cx="251460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491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1588" y="8382000"/>
            <a:ext cx="251460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charset="0"/>
              </a:defRPr>
            </a:lvl1pPr>
          </a:lstStyle>
          <a:p>
            <a:fld id="{E8C5BD47-55D6-1344-B91F-7C24D2E19559}" type="slidenum">
              <a:rPr lang="en-GB"/>
              <a:pPr/>
              <a:t>‹nr.›</a:t>
            </a:fld>
            <a:endParaRPr lang="en-GB" sz="12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3746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28638" y="0"/>
            <a:ext cx="251460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1588" y="0"/>
            <a:ext cx="251460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528638" y="8528050"/>
            <a:ext cx="251460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1588" y="8528050"/>
            <a:ext cx="251460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charset="0"/>
              </a:defRPr>
            </a:lvl1pPr>
          </a:lstStyle>
          <a:p>
            <a:fld id="{92BE362E-78BA-324A-8038-5482DADFDF7D}" type="slidenum">
              <a:rPr lang="en-GB"/>
              <a:pPr/>
              <a:t>‹nr.›</a:t>
            </a:fld>
            <a:endParaRPr lang="en-GB" sz="12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9512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Shape 24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Ik</a:t>
            </a:r>
            <a:r>
              <a:rPr lang="en-US" baseline="0" dirty="0"/>
              <a:t> </a:t>
            </a:r>
            <a:r>
              <a:rPr lang="en-US" baseline="0" dirty="0" err="1"/>
              <a:t>wil</a:t>
            </a:r>
            <a:r>
              <a:rPr lang="en-US" baseline="0" dirty="0"/>
              <a:t> met u even </a:t>
            </a:r>
            <a:r>
              <a:rPr lang="en-US" baseline="0" dirty="0" err="1"/>
              <a:t>een</a:t>
            </a:r>
            <a:r>
              <a:rPr lang="en-US" baseline="0" dirty="0"/>
              <a:t> </a:t>
            </a:r>
            <a:r>
              <a:rPr lang="en-US" baseline="0" dirty="0" err="1"/>
              <a:t>stapje</a:t>
            </a:r>
            <a:r>
              <a:rPr lang="en-US" baseline="0" dirty="0"/>
              <a:t> </a:t>
            </a:r>
            <a:r>
              <a:rPr lang="en-US" baseline="0" dirty="0" err="1"/>
              <a:t>terug</a:t>
            </a:r>
            <a:r>
              <a:rPr lang="en-US" baseline="0" dirty="0"/>
              <a:t> </a:t>
            </a:r>
            <a:r>
              <a:rPr lang="en-US" baseline="0" dirty="0" err="1"/>
              <a:t>naar</a:t>
            </a:r>
            <a:r>
              <a:rPr lang="en-US" baseline="0" dirty="0"/>
              <a:t> de basis van de </a:t>
            </a:r>
            <a:r>
              <a:rPr lang="en-US" baseline="0" dirty="0" err="1"/>
              <a:t>psychologie</a:t>
            </a:r>
            <a:r>
              <a:rPr lang="en-US" baseline="0" dirty="0"/>
              <a:t>: </a:t>
            </a:r>
            <a:r>
              <a:rPr lang="en-US" baseline="0" dirty="0" err="1"/>
              <a:t>eigenlijk</a:t>
            </a:r>
            <a:r>
              <a:rPr lang="en-US" baseline="0" dirty="0"/>
              <a:t> is die </a:t>
            </a:r>
            <a:r>
              <a:rPr lang="en-US" baseline="0" dirty="0" err="1"/>
              <a:t>tamelijk</a:t>
            </a:r>
            <a:r>
              <a:rPr lang="en-US" baseline="0" dirty="0"/>
              <a:t> </a:t>
            </a:r>
            <a:r>
              <a:rPr lang="en-US" baseline="0" dirty="0" err="1"/>
              <a:t>eenvoudig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Mens</a:t>
            </a:r>
            <a:r>
              <a:rPr lang="en-US" dirty="0"/>
              <a:t> van nature </a:t>
            </a:r>
            <a:r>
              <a:rPr lang="en-US" dirty="0" err="1"/>
              <a:t>geneigd</a:t>
            </a:r>
            <a:r>
              <a:rPr lang="en-US" dirty="0"/>
              <a:t> om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doen</a:t>
            </a:r>
            <a:r>
              <a:rPr lang="en-US" dirty="0"/>
              <a:t> </a:t>
            </a:r>
            <a:r>
              <a:rPr lang="en-US" dirty="0" err="1"/>
              <a:t>wat</a:t>
            </a:r>
            <a:r>
              <a:rPr lang="en-US" dirty="0"/>
              <a:t> </a:t>
            </a:r>
            <a:r>
              <a:rPr lang="en-US" dirty="0" err="1"/>
              <a:t>prettig</a:t>
            </a:r>
            <a:r>
              <a:rPr lang="en-US" dirty="0"/>
              <a:t> is, en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vermijden</a:t>
            </a:r>
            <a:r>
              <a:rPr lang="en-US" dirty="0"/>
              <a:t> </a:t>
            </a:r>
            <a:r>
              <a:rPr lang="en-US" dirty="0" err="1"/>
              <a:t>wat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prettig</a:t>
            </a:r>
            <a:r>
              <a:rPr lang="en-US" dirty="0"/>
              <a:t> is…</a:t>
            </a:r>
          </a:p>
          <a:p>
            <a:r>
              <a:rPr lang="en-US" dirty="0"/>
              <a:t>We </a:t>
            </a:r>
            <a:r>
              <a:rPr lang="en-US" dirty="0" err="1"/>
              <a:t>zoeken</a:t>
            </a:r>
            <a:r>
              <a:rPr lang="en-US" dirty="0"/>
              <a:t> </a:t>
            </a:r>
            <a:r>
              <a:rPr lang="en-US" dirty="0" err="1"/>
              <a:t>positieve</a:t>
            </a:r>
            <a:r>
              <a:rPr lang="en-US" dirty="0"/>
              <a:t> </a:t>
            </a:r>
            <a:r>
              <a:rPr lang="en-US" dirty="0" err="1"/>
              <a:t>emoties</a:t>
            </a:r>
            <a:r>
              <a:rPr lang="en-US" dirty="0"/>
              <a:t> op..</a:t>
            </a:r>
          </a:p>
          <a:p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vermijden</a:t>
            </a:r>
            <a:r>
              <a:rPr lang="en-US" dirty="0"/>
              <a:t> </a:t>
            </a:r>
            <a:r>
              <a:rPr lang="en-US" dirty="0" err="1"/>
              <a:t>negatieve</a:t>
            </a:r>
            <a:r>
              <a:rPr lang="en-US" dirty="0"/>
              <a:t> </a:t>
            </a:r>
            <a:r>
              <a:rPr lang="en-US" dirty="0" err="1"/>
              <a:t>emoties</a:t>
            </a:r>
            <a:r>
              <a:rPr lang="en-US" dirty="0"/>
              <a:t>…</a:t>
            </a:r>
            <a:endParaRPr lang="en-GB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Dingen</a:t>
            </a:r>
            <a:r>
              <a:rPr lang="en-US" dirty="0"/>
              <a:t> die we minder </a:t>
            </a:r>
            <a:r>
              <a:rPr lang="en-US" dirty="0" err="1"/>
              <a:t>prettig</a:t>
            </a:r>
            <a:r>
              <a:rPr lang="en-US" dirty="0"/>
              <a:t> </a:t>
            </a:r>
            <a:r>
              <a:rPr lang="en-US" dirty="0" err="1"/>
              <a:t>vinden</a:t>
            </a:r>
            <a:r>
              <a:rPr lang="en-US" dirty="0"/>
              <a:t>, maar </a:t>
            </a:r>
            <a:r>
              <a:rPr lang="en-US" dirty="0" err="1"/>
              <a:t>toch</a:t>
            </a:r>
            <a:r>
              <a:rPr lang="en-US" dirty="0"/>
              <a:t> </a:t>
            </a:r>
            <a:r>
              <a:rPr lang="en-US" dirty="0" err="1"/>
              <a:t>moeten</a:t>
            </a:r>
            <a:r>
              <a:rPr lang="en-US" dirty="0"/>
              <a:t> </a:t>
            </a:r>
            <a:r>
              <a:rPr lang="en-US" dirty="0" err="1"/>
              <a:t>doen</a:t>
            </a:r>
            <a:r>
              <a:rPr lang="en-US" dirty="0"/>
              <a:t>, </a:t>
            </a:r>
            <a:r>
              <a:rPr lang="en-US" dirty="0" err="1"/>
              <a:t>doen</a:t>
            </a:r>
            <a:r>
              <a:rPr lang="en-US" baseline="0" dirty="0"/>
              <a:t> we </a:t>
            </a:r>
            <a:r>
              <a:rPr lang="en-US" baseline="0" dirty="0" err="1"/>
              <a:t>omdat</a:t>
            </a:r>
            <a:r>
              <a:rPr lang="en-US" baseline="0" dirty="0"/>
              <a:t> we op basis van </a:t>
            </a:r>
            <a:r>
              <a:rPr lang="en-US" baseline="0" dirty="0" err="1"/>
              <a:t>onze</a:t>
            </a:r>
            <a:r>
              <a:rPr lang="en-US" baseline="0" dirty="0"/>
              <a:t> ratio (</a:t>
            </a:r>
            <a:r>
              <a:rPr lang="en-US" baseline="0" dirty="0" err="1"/>
              <a:t>verstand</a:t>
            </a:r>
            <a:r>
              <a:rPr lang="en-US" baseline="0" dirty="0"/>
              <a:t>) </a:t>
            </a:r>
            <a:r>
              <a:rPr lang="en-US" baseline="0" dirty="0" err="1"/>
              <a:t>belangrijk</a:t>
            </a:r>
            <a:r>
              <a:rPr lang="en-US" baseline="0" dirty="0"/>
              <a:t> </a:t>
            </a:r>
            <a:r>
              <a:rPr lang="en-US" baseline="0" dirty="0" err="1"/>
              <a:t>vinden</a:t>
            </a:r>
            <a:r>
              <a:rPr lang="en-US" baseline="0" dirty="0"/>
              <a:t>, maar </a:t>
            </a:r>
            <a:r>
              <a:rPr lang="en-US" dirty="0"/>
              <a:t> </a:t>
            </a:r>
            <a:r>
              <a:rPr lang="en-US" dirty="0" err="1"/>
              <a:t>lukken</a:t>
            </a:r>
            <a:r>
              <a:rPr lang="en-US" dirty="0"/>
              <a:t> </a:t>
            </a:r>
            <a:r>
              <a:rPr lang="en-US" dirty="0" err="1"/>
              <a:t>alleen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het</a:t>
            </a:r>
            <a:r>
              <a:rPr lang="en-US" baseline="0" dirty="0"/>
              <a:t> </a:t>
            </a:r>
            <a:r>
              <a:rPr lang="en-US" dirty="0" err="1"/>
              <a:t>negatieve</a:t>
            </a:r>
            <a:r>
              <a:rPr lang="en-US" dirty="0"/>
              <a:t> </a:t>
            </a:r>
            <a:r>
              <a:rPr lang="en-US" dirty="0" err="1"/>
              <a:t>gevoel</a:t>
            </a:r>
            <a:r>
              <a:rPr lang="en-US" dirty="0"/>
              <a:t>/de</a:t>
            </a:r>
            <a:r>
              <a:rPr lang="en-US" baseline="0" dirty="0"/>
              <a:t> </a:t>
            </a:r>
            <a:r>
              <a:rPr lang="en-US" baseline="0" dirty="0" err="1"/>
              <a:t>negatieve</a:t>
            </a:r>
            <a:r>
              <a:rPr lang="en-US" baseline="0" dirty="0"/>
              <a:t> </a:t>
            </a:r>
            <a:r>
              <a:rPr lang="en-US" dirty="0" err="1"/>
              <a:t>emoties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groot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/</a:t>
            </a:r>
            <a:r>
              <a:rPr lang="en-US" dirty="0" err="1"/>
              <a:t>zijn</a:t>
            </a:r>
            <a:r>
              <a:rPr lang="en-US" dirty="0"/>
              <a:t>….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44823-A7C3-4A20-9E1B-B47EFCC55C26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13405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lang</a:t>
            </a:r>
            <a:r>
              <a:rPr lang="en-US" dirty="0"/>
              <a:t> </a:t>
            </a:r>
            <a:r>
              <a:rPr lang="en-US" dirty="0" err="1"/>
              <a:t>genoeg</a:t>
            </a:r>
            <a:r>
              <a:rPr lang="en-US" dirty="0"/>
              <a:t> door </a:t>
            </a:r>
            <a:r>
              <a:rPr lang="en-US" dirty="0" err="1"/>
              <a:t>geevolueerd</a:t>
            </a:r>
            <a:r>
              <a:rPr lang="en-US" baseline="0" dirty="0"/>
              <a:t> om het </a:t>
            </a:r>
            <a:r>
              <a:rPr lang="en-US" baseline="0" dirty="0" err="1"/>
              <a:t>ook</a:t>
            </a:r>
            <a:r>
              <a:rPr lang="en-US" baseline="0" dirty="0"/>
              <a:t> </a:t>
            </a:r>
            <a:r>
              <a:rPr lang="en-US" baseline="0" dirty="0" err="1"/>
              <a:t>a</a:t>
            </a:r>
            <a:r>
              <a:rPr lang="en-US" dirty="0" err="1"/>
              <a:t>ndersom</a:t>
            </a:r>
            <a:r>
              <a:rPr lang="en-US" baseline="0" dirty="0"/>
              <a:t> </a:t>
            </a:r>
            <a:r>
              <a:rPr lang="en-US" baseline="0" dirty="0" err="1"/>
              <a:t>te</a:t>
            </a:r>
            <a:r>
              <a:rPr lang="en-US" baseline="0" dirty="0"/>
              <a:t> </a:t>
            </a:r>
            <a:r>
              <a:rPr lang="en-US" baseline="0" dirty="0" err="1"/>
              <a:t>kunnen</a:t>
            </a:r>
            <a:r>
              <a:rPr lang="en-US" baseline="0" dirty="0"/>
              <a:t>: </a:t>
            </a:r>
          </a:p>
          <a:p>
            <a:r>
              <a:rPr lang="en-US" baseline="0" dirty="0"/>
              <a:t>We </a:t>
            </a:r>
            <a:r>
              <a:rPr lang="en-US" baseline="0" dirty="0" err="1"/>
              <a:t>kunnen</a:t>
            </a:r>
            <a:r>
              <a:rPr lang="en-US" baseline="0" dirty="0"/>
              <a:t> </a:t>
            </a:r>
            <a:r>
              <a:rPr lang="en-US" baseline="0" dirty="0" err="1"/>
              <a:t>ook</a:t>
            </a:r>
            <a:r>
              <a:rPr lang="en-US" baseline="0" dirty="0"/>
              <a:t> </a:t>
            </a:r>
            <a:r>
              <a:rPr lang="en-US" baseline="0" dirty="0" err="1"/>
              <a:t>dingen</a:t>
            </a:r>
            <a:r>
              <a:rPr lang="en-US" baseline="0" dirty="0"/>
              <a:t> </a:t>
            </a:r>
            <a:r>
              <a:rPr lang="en-US" baseline="0" dirty="0" err="1"/>
              <a:t>doen</a:t>
            </a:r>
            <a:r>
              <a:rPr lang="en-US" baseline="0" dirty="0"/>
              <a:t> die minder </a:t>
            </a:r>
            <a:r>
              <a:rPr lang="en-US" baseline="0" dirty="0" err="1"/>
              <a:t>fijn</a:t>
            </a:r>
            <a:r>
              <a:rPr lang="en-US" baseline="0" dirty="0"/>
              <a:t> </a:t>
            </a:r>
            <a:r>
              <a:rPr lang="en-US" baseline="0" dirty="0" err="1"/>
              <a:t>voelen</a:t>
            </a:r>
            <a:r>
              <a:rPr lang="en-US" baseline="0" dirty="0"/>
              <a:t>, maar </a:t>
            </a:r>
            <a:r>
              <a:rPr lang="en-US" baseline="0" dirty="0" err="1"/>
              <a:t>wel</a:t>
            </a:r>
            <a:r>
              <a:rPr lang="en-US" baseline="0" dirty="0"/>
              <a:t> </a:t>
            </a:r>
            <a:r>
              <a:rPr lang="en-US" baseline="0" dirty="0" err="1"/>
              <a:t>goed</a:t>
            </a:r>
            <a:r>
              <a:rPr lang="en-US" baseline="0" dirty="0"/>
              <a:t> </a:t>
            </a:r>
            <a:r>
              <a:rPr lang="en-US" baseline="0" dirty="0" err="1"/>
              <a:t>voor</a:t>
            </a:r>
            <a:r>
              <a:rPr lang="en-US" baseline="0" dirty="0"/>
              <a:t> </a:t>
            </a:r>
            <a:r>
              <a:rPr lang="en-US" baseline="0" dirty="0" err="1"/>
              <a:t>ons</a:t>
            </a:r>
            <a:r>
              <a:rPr lang="en-US" baseline="0" dirty="0"/>
              <a:t> </a:t>
            </a:r>
            <a:r>
              <a:rPr lang="en-US" baseline="0" dirty="0" err="1"/>
              <a:t>zijn</a:t>
            </a:r>
            <a:r>
              <a:rPr lang="en-US" baseline="0" dirty="0"/>
              <a:t>, </a:t>
            </a:r>
            <a:r>
              <a:rPr lang="en-US" baseline="0" dirty="0" err="1"/>
              <a:t>omdat</a:t>
            </a:r>
            <a:r>
              <a:rPr lang="en-US" baseline="0" dirty="0"/>
              <a:t> </a:t>
            </a:r>
            <a:r>
              <a:rPr lang="en-US" baseline="0" dirty="0" err="1"/>
              <a:t>ons</a:t>
            </a:r>
            <a:r>
              <a:rPr lang="en-US" baseline="0" dirty="0"/>
              <a:t> </a:t>
            </a:r>
            <a:r>
              <a:rPr lang="en-US" baseline="0" dirty="0" err="1"/>
              <a:t>verstand</a:t>
            </a:r>
            <a:r>
              <a:rPr lang="en-US" baseline="0" dirty="0"/>
              <a:t> </a:t>
            </a:r>
            <a:r>
              <a:rPr lang="en-US" baseline="0" dirty="0" err="1"/>
              <a:t>dat</a:t>
            </a:r>
            <a:r>
              <a:rPr lang="en-US" baseline="0" dirty="0"/>
              <a:t> </a:t>
            </a:r>
            <a:r>
              <a:rPr lang="en-US" baseline="0" dirty="0" err="1"/>
              <a:t>zegt</a:t>
            </a:r>
            <a:r>
              <a:rPr lang="en-US" baseline="0" dirty="0"/>
              <a:t>.</a:t>
            </a:r>
          </a:p>
          <a:p>
            <a:r>
              <a:rPr lang="en-US" baseline="0" dirty="0"/>
              <a:t>Maar </a:t>
            </a:r>
            <a:r>
              <a:rPr lang="en-US" baseline="0" dirty="0" err="1"/>
              <a:t>dat</a:t>
            </a:r>
            <a:r>
              <a:rPr lang="en-US" baseline="0" dirty="0"/>
              <a:t> </a:t>
            </a:r>
            <a:r>
              <a:rPr lang="en-US" baseline="0" dirty="0" err="1"/>
              <a:t>kunnen</a:t>
            </a:r>
            <a:r>
              <a:rPr lang="en-US" baseline="0" dirty="0"/>
              <a:t> we </a:t>
            </a:r>
            <a:r>
              <a:rPr lang="en-US" baseline="0" dirty="0" err="1"/>
              <a:t>alleen</a:t>
            </a:r>
            <a:r>
              <a:rPr lang="en-US" baseline="0" dirty="0"/>
              <a:t> </a:t>
            </a:r>
            <a:r>
              <a:rPr lang="en-US" baseline="0" dirty="0" err="1"/>
              <a:t>als</a:t>
            </a:r>
            <a:r>
              <a:rPr lang="en-US" baseline="0" dirty="0"/>
              <a:t> de </a:t>
            </a:r>
            <a:r>
              <a:rPr lang="en-US" baseline="0" dirty="0" err="1"/>
              <a:t>negatieve</a:t>
            </a:r>
            <a:r>
              <a:rPr lang="en-US" baseline="0" dirty="0"/>
              <a:t> </a:t>
            </a:r>
            <a:r>
              <a:rPr lang="en-US" baseline="0" dirty="0" err="1"/>
              <a:t>emoties</a:t>
            </a:r>
            <a:r>
              <a:rPr lang="en-US" baseline="0" dirty="0"/>
              <a:t> die </a:t>
            </a:r>
            <a:r>
              <a:rPr lang="en-US" baseline="0" dirty="0" err="1"/>
              <a:t>bij</a:t>
            </a:r>
            <a:r>
              <a:rPr lang="en-US" baseline="0" dirty="0"/>
              <a:t> </a:t>
            </a:r>
            <a:r>
              <a:rPr lang="en-US" baseline="0" dirty="0" err="1"/>
              <a:t>dat</a:t>
            </a:r>
            <a:r>
              <a:rPr lang="en-US" baseline="0" dirty="0"/>
              <a:t> </a:t>
            </a:r>
            <a:r>
              <a:rPr lang="en-US" baseline="0" dirty="0" err="1"/>
              <a:t>gedrag</a:t>
            </a:r>
            <a:r>
              <a:rPr lang="en-US" baseline="0" dirty="0"/>
              <a:t> </a:t>
            </a:r>
            <a:r>
              <a:rPr lang="en-US" baseline="0" dirty="0" err="1"/>
              <a:t>opkomen</a:t>
            </a:r>
            <a:r>
              <a:rPr lang="en-US" baseline="0" dirty="0"/>
              <a:t> </a:t>
            </a:r>
            <a:r>
              <a:rPr lang="en-US" baseline="0" dirty="0" err="1"/>
              <a:t>niet</a:t>
            </a:r>
            <a:r>
              <a:rPr lang="en-US" baseline="0" dirty="0"/>
              <a:t> al </a:t>
            </a:r>
            <a:r>
              <a:rPr lang="en-US" baseline="0" dirty="0" err="1"/>
              <a:t>te</a:t>
            </a:r>
            <a:r>
              <a:rPr lang="en-US" baseline="0" dirty="0"/>
              <a:t> </a:t>
            </a:r>
            <a:r>
              <a:rPr lang="en-US" baseline="0" dirty="0" err="1"/>
              <a:t>groot</a:t>
            </a:r>
            <a:r>
              <a:rPr lang="en-US" baseline="0" dirty="0"/>
              <a:t> </a:t>
            </a:r>
            <a:r>
              <a:rPr lang="en-US" baseline="0" dirty="0" err="1"/>
              <a:t>zijn</a:t>
            </a:r>
            <a:r>
              <a:rPr lang="en-US" baseline="0" dirty="0"/>
              <a:t>. </a:t>
            </a:r>
            <a:r>
              <a:rPr lang="en-US" baseline="0" dirty="0" err="1"/>
              <a:t>Als</a:t>
            </a:r>
            <a:r>
              <a:rPr lang="en-US" baseline="0" dirty="0"/>
              <a:t> die </a:t>
            </a:r>
            <a:r>
              <a:rPr lang="en-US" baseline="0" dirty="0" err="1"/>
              <a:t>ahw</a:t>
            </a:r>
            <a:r>
              <a:rPr lang="en-US" baseline="0" dirty="0"/>
              <a:t> in </a:t>
            </a:r>
            <a:r>
              <a:rPr lang="en-US" baseline="0" dirty="0" err="1"/>
              <a:t>balans</a:t>
            </a:r>
            <a:r>
              <a:rPr lang="en-US" baseline="0" dirty="0"/>
              <a:t> </a:t>
            </a:r>
            <a:r>
              <a:rPr lang="en-US" baseline="0" dirty="0" err="1"/>
              <a:t>zijn</a:t>
            </a:r>
            <a:r>
              <a:rPr lang="en-US" baseline="0" dirty="0"/>
              <a:t> met </a:t>
            </a:r>
            <a:r>
              <a:rPr lang="en-US" baseline="0" dirty="0" err="1"/>
              <a:t>wat</a:t>
            </a:r>
            <a:r>
              <a:rPr lang="en-US" baseline="0" dirty="0"/>
              <a:t> </a:t>
            </a:r>
            <a:r>
              <a:rPr lang="en-US" baseline="0" dirty="0" err="1"/>
              <a:t>ons</a:t>
            </a:r>
            <a:r>
              <a:rPr lang="en-US" baseline="0" dirty="0"/>
              <a:t> </a:t>
            </a:r>
            <a:r>
              <a:rPr lang="en-US" baseline="0" dirty="0" err="1"/>
              <a:t>verstand</a:t>
            </a:r>
            <a:r>
              <a:rPr lang="en-US" baseline="0" dirty="0"/>
              <a:t> </a:t>
            </a:r>
            <a:r>
              <a:rPr lang="en-US" baseline="0" dirty="0" err="1"/>
              <a:t>ons</a:t>
            </a:r>
            <a:r>
              <a:rPr lang="en-US" baseline="0" dirty="0"/>
              <a:t> </a:t>
            </a:r>
            <a:r>
              <a:rPr lang="en-US" baseline="0" dirty="0" err="1"/>
              <a:t>ingeeft</a:t>
            </a:r>
            <a:r>
              <a:rPr lang="en-US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44823-A7C3-4A20-9E1B-B47EFCC55C26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32090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Prefrontrale</a:t>
            </a:r>
            <a:r>
              <a:rPr lang="en-US" dirty="0"/>
              <a:t> cortex</a:t>
            </a:r>
            <a:r>
              <a:rPr lang="en-US" baseline="0" dirty="0"/>
              <a:t> in </a:t>
            </a:r>
            <a:r>
              <a:rPr lang="en-US" baseline="0" dirty="0" err="1"/>
              <a:t>interactie</a:t>
            </a:r>
            <a:r>
              <a:rPr lang="en-US" baseline="0" dirty="0"/>
              <a:t> met hippocampus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E362E-78BA-324A-8038-5482DADFDF7D}" type="slidenum">
              <a:rPr lang="en-GB" smtClean="0"/>
              <a:pPr/>
              <a:t>18</a:t>
            </a:fld>
            <a:endParaRPr lang="en-GB" sz="12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394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Shape 2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743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Die</a:t>
            </a:r>
            <a:r>
              <a:rPr lang="en-US" b="1" baseline="0" dirty="0"/>
              <a:t> </a:t>
            </a:r>
            <a:r>
              <a:rPr lang="en-US" b="1" baseline="0" dirty="0" err="1"/>
              <a:t>combinatie</a:t>
            </a:r>
            <a:r>
              <a:rPr lang="en-US" b="1" baseline="0" dirty="0"/>
              <a:t> van het </a:t>
            </a:r>
            <a:r>
              <a:rPr lang="en-US" b="1" baseline="0" dirty="0" err="1"/>
              <a:t>managen</a:t>
            </a:r>
            <a:r>
              <a:rPr lang="en-US" b="1" baseline="0" dirty="0"/>
              <a:t> van je </a:t>
            </a:r>
            <a:r>
              <a:rPr lang="en-US" b="1" baseline="0" dirty="0" err="1"/>
              <a:t>persoonlijke</a:t>
            </a:r>
            <a:r>
              <a:rPr lang="en-US" b="1" baseline="0" dirty="0"/>
              <a:t> </a:t>
            </a:r>
            <a:r>
              <a:rPr lang="en-US" b="1" baseline="0" dirty="0" err="1"/>
              <a:t>doelen</a:t>
            </a:r>
            <a:r>
              <a:rPr lang="en-US" b="1" baseline="0" dirty="0"/>
              <a:t> EN je </a:t>
            </a:r>
            <a:r>
              <a:rPr lang="en-US" b="1" baseline="0" dirty="0" err="1"/>
              <a:t>gezondheid</a:t>
            </a:r>
            <a:r>
              <a:rPr lang="en-US" b="1" baseline="0" dirty="0"/>
              <a:t> is </a:t>
            </a:r>
            <a:r>
              <a:rPr lang="en-US" b="1" baseline="0" dirty="0" err="1"/>
              <a:t>een</a:t>
            </a:r>
            <a:r>
              <a:rPr lang="en-US" b="1" baseline="0" dirty="0"/>
              <a:t> </a:t>
            </a:r>
            <a:r>
              <a:rPr lang="en-US" b="1" baseline="0" dirty="0" err="1"/>
              <a:t>uitdaging</a:t>
            </a:r>
            <a:r>
              <a:rPr lang="en-US" b="1" baseline="0" dirty="0"/>
              <a:t>!</a:t>
            </a:r>
            <a:endParaRPr lang="en-US" b="1" dirty="0"/>
          </a:p>
          <a:p>
            <a:r>
              <a:rPr lang="en-US" b="1" dirty="0"/>
              <a:t>Aan </a:t>
            </a:r>
            <a:r>
              <a:rPr lang="en-US" b="1" dirty="0" err="1"/>
              <a:t>zorgverleners</a:t>
            </a:r>
            <a:r>
              <a:rPr lang="en-US" b="1" dirty="0"/>
              <a:t> de </a:t>
            </a:r>
            <a:r>
              <a:rPr lang="en-US" b="1" dirty="0" err="1"/>
              <a:t>taak</a:t>
            </a:r>
            <a:r>
              <a:rPr lang="en-US" b="1" baseline="0" dirty="0"/>
              <a:t> </a:t>
            </a:r>
            <a:r>
              <a:rPr lang="en-US" b="1" baseline="0" dirty="0" err="1"/>
              <a:t>gezondheidsdoelen</a:t>
            </a:r>
            <a:r>
              <a:rPr lang="en-US" b="1" baseline="0" dirty="0"/>
              <a:t> </a:t>
            </a:r>
            <a:r>
              <a:rPr lang="en-US" b="1" baseline="0" dirty="0" err="1"/>
              <a:t>te</a:t>
            </a:r>
            <a:r>
              <a:rPr lang="en-US" b="1" baseline="0" dirty="0"/>
              <a:t> </a:t>
            </a:r>
            <a:r>
              <a:rPr lang="en-US" b="1" baseline="0" dirty="0" err="1"/>
              <a:t>faciliteren</a:t>
            </a:r>
            <a:r>
              <a:rPr lang="en-US" b="1" baseline="0" dirty="0"/>
              <a:t> door </a:t>
            </a:r>
            <a:r>
              <a:rPr lang="en-US" b="1" baseline="0" dirty="0" err="1"/>
              <a:t>ze</a:t>
            </a:r>
            <a:r>
              <a:rPr lang="en-US" b="1" baseline="0" dirty="0"/>
              <a:t> </a:t>
            </a:r>
            <a:r>
              <a:rPr lang="en-US" b="1" baseline="0" dirty="0" err="1"/>
              <a:t>zo</a:t>
            </a:r>
            <a:r>
              <a:rPr lang="en-US" b="1" baseline="0" dirty="0"/>
              <a:t> min </a:t>
            </a:r>
            <a:r>
              <a:rPr lang="en-US" b="1" baseline="0" dirty="0" err="1"/>
              <a:t>mogelijk</a:t>
            </a:r>
            <a:r>
              <a:rPr lang="en-US" b="1" baseline="0" dirty="0"/>
              <a:t> </a:t>
            </a:r>
            <a:r>
              <a:rPr lang="en-US" b="1" baseline="0" dirty="0" err="1"/>
              <a:t>te</a:t>
            </a:r>
            <a:r>
              <a:rPr lang="en-US" b="1" baseline="0" dirty="0"/>
              <a:t> </a:t>
            </a:r>
            <a:r>
              <a:rPr lang="en-US" b="1" baseline="0" dirty="0" err="1"/>
              <a:t>laten</a:t>
            </a:r>
            <a:r>
              <a:rPr lang="en-US" b="1" baseline="0" dirty="0"/>
              <a:t> </a:t>
            </a:r>
            <a:r>
              <a:rPr lang="en-US" b="1" baseline="0" dirty="0" err="1"/>
              <a:t>botsen</a:t>
            </a:r>
            <a:r>
              <a:rPr lang="en-US" b="1" baseline="0" dirty="0"/>
              <a:t> met </a:t>
            </a:r>
            <a:r>
              <a:rPr lang="en-US" b="1" baseline="0" dirty="0" err="1"/>
              <a:t>persoonlijke</a:t>
            </a:r>
            <a:r>
              <a:rPr lang="en-US" b="1" baseline="0" dirty="0"/>
              <a:t> </a:t>
            </a:r>
            <a:r>
              <a:rPr lang="en-US" b="1" baseline="0" dirty="0" err="1"/>
              <a:t>doelen</a:t>
            </a:r>
            <a:r>
              <a:rPr lang="en-US" b="1" baseline="0" dirty="0"/>
              <a:t>.</a:t>
            </a:r>
          </a:p>
          <a:p>
            <a:endParaRPr lang="en-US" b="1" baseline="0" dirty="0"/>
          </a:p>
          <a:p>
            <a:r>
              <a:rPr lang="en-US" b="1" baseline="0" dirty="0"/>
              <a:t>Maar </a:t>
            </a:r>
            <a:r>
              <a:rPr lang="en-US" b="1" baseline="0" dirty="0" err="1"/>
              <a:t>dan</a:t>
            </a:r>
            <a:r>
              <a:rPr lang="en-US" b="1" baseline="0" dirty="0"/>
              <a:t> </a:t>
            </a:r>
            <a:r>
              <a:rPr lang="en-US" b="1" baseline="0" dirty="0" err="1"/>
              <a:t>moeten</a:t>
            </a:r>
            <a:r>
              <a:rPr lang="en-US" b="1" baseline="0" dirty="0"/>
              <a:t> we </a:t>
            </a:r>
            <a:r>
              <a:rPr lang="en-US" b="1" baseline="0" dirty="0" err="1"/>
              <a:t>wel</a:t>
            </a:r>
            <a:r>
              <a:rPr lang="en-US" b="1" baseline="0" dirty="0"/>
              <a:t> </a:t>
            </a:r>
            <a:r>
              <a:rPr lang="en-US" b="1" baseline="0" dirty="0" err="1"/>
              <a:t>iets</a:t>
            </a:r>
            <a:r>
              <a:rPr lang="en-US" b="1" baseline="0" dirty="0"/>
              <a:t> </a:t>
            </a:r>
            <a:r>
              <a:rPr lang="en-US" b="1" baseline="0" dirty="0" err="1"/>
              <a:t>weten</a:t>
            </a:r>
            <a:r>
              <a:rPr lang="en-US" b="1" baseline="0" dirty="0"/>
              <a:t> over die </a:t>
            </a:r>
            <a:r>
              <a:rPr lang="en-US" b="1" baseline="0" dirty="0" err="1"/>
              <a:t>persoonlijke</a:t>
            </a:r>
            <a:r>
              <a:rPr lang="en-US" b="1" baseline="0" dirty="0"/>
              <a:t> </a:t>
            </a:r>
            <a:r>
              <a:rPr lang="en-US" b="1" baseline="0" dirty="0" err="1"/>
              <a:t>doelen</a:t>
            </a:r>
            <a:r>
              <a:rPr lang="en-US" b="1" baseline="0" dirty="0"/>
              <a:t>!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6657F-F556-4A96-B3E3-E0709C483C90}" type="slidenum">
              <a:rPr lang="en-GB" smtClean="0">
                <a:solidFill>
                  <a:prstClr val="black"/>
                </a:solidFill>
              </a:rPr>
              <a:pPr/>
              <a:t>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986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Zelfmanagement</a:t>
            </a:r>
            <a:r>
              <a:rPr lang="en-US" dirty="0"/>
              <a:t> </a:t>
            </a:r>
            <a:r>
              <a:rPr lang="en-US" dirty="0" err="1"/>
              <a:t>definieren</a:t>
            </a:r>
            <a:r>
              <a:rPr lang="en-US" dirty="0"/>
              <a:t> we nu dan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….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F0BDEF-C6E8-4672-A60A-A6BCBD6EA44C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6656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Shape 3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651424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Invloed van psychopathologie (subklinisch en DSM-V) op diabetes zelfzorg is groot. </a:t>
            </a:r>
            <a:br>
              <a:rPr lang="nl-NL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nl-NL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Duidelijke relatie tussen psychopathologie en suboptimale DM uitkomsten (HbA1c, </a:t>
            </a:r>
            <a:r>
              <a:rPr lang="nl-NL" sz="1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hypo’s</a:t>
            </a:r>
            <a:r>
              <a:rPr lang="nl-NL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nl-NL" sz="1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ketoacidosen</a:t>
            </a:r>
            <a:r>
              <a:rPr lang="nl-NL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dirty="0"/>
          </a:p>
          <a:p>
            <a:pPr marL="0" marR="0" lvl="0" indent="0" algn="l" rtl="0">
              <a:spcBef>
                <a:spcPts val="420"/>
              </a:spcBef>
              <a:spcAft>
                <a:spcPts val="0"/>
              </a:spcAft>
              <a:buNone/>
            </a:pPr>
            <a:r>
              <a:rPr lang="nl-NL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Linkje maken naar zelfmanagement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42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Shape 198"/>
          <p:cNvSpPr txBox="1">
            <a:spLocks noGrp="1"/>
          </p:cNvSpPr>
          <p:nvPr>
            <p:ph type="sldNum" idx="12"/>
          </p:nvPr>
        </p:nvSpPr>
        <p:spPr>
          <a:xfrm>
            <a:off x="3811588" y="8528050"/>
            <a:ext cx="2514600" cy="612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200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Shape 2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indelin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304925" y="2780928"/>
            <a:ext cx="4527551" cy="347890"/>
          </a:xfr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FontTx/>
              <a:buNone/>
              <a:defRPr b="1">
                <a:solidFill>
                  <a:schemeClr val="bg2"/>
                </a:solidFill>
              </a:defRPr>
            </a:lvl1pPr>
          </a:lstStyle>
          <a:p>
            <a:pPr lvl="0"/>
            <a:r>
              <a:rPr lang="nl-NL" noProof="0" dirty="0"/>
              <a:t>Subtitel</a:t>
            </a:r>
            <a:endParaRPr lang="en-GB" noProof="0" dirty="0"/>
          </a:p>
        </p:txBody>
      </p:sp>
      <p:pic>
        <p:nvPicPr>
          <p:cNvPr id="8" name="Afbeelding 7" descr="logo lumc_Fedra_PPT_20 mm NL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0838" y="285750"/>
            <a:ext cx="2293899" cy="576000"/>
          </a:xfrm>
          <a:prstGeom prst="rect">
            <a:avLst/>
          </a:prstGeom>
        </p:spPr>
      </p:pic>
      <p:pic>
        <p:nvPicPr>
          <p:cNvPr id="11" name="Afbeelding 10" descr="logo UL_RGB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39" y="5967675"/>
            <a:ext cx="495798" cy="576000"/>
          </a:xfrm>
          <a:prstGeom prst="rect">
            <a:avLst/>
          </a:prstGeom>
        </p:spPr>
      </p:pic>
      <p:sp>
        <p:nvSpPr>
          <p:cNvPr id="3" name="Rechthoek 2"/>
          <p:cNvSpPr/>
          <p:nvPr userDrawn="1"/>
        </p:nvSpPr>
        <p:spPr bwMode="auto">
          <a:xfrm>
            <a:off x="1146174" y="1431652"/>
            <a:ext cx="7997825" cy="11520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22388" y="1431450"/>
            <a:ext cx="7821570" cy="114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10800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4" name="Rectangle 3"/>
          <p:cNvSpPr>
            <a:spLocks noGrp="1" noChangeArrowheads="1"/>
          </p:cNvSpPr>
          <p:nvPr>
            <p:ph idx="10" hasCustomPrompt="1"/>
          </p:nvPr>
        </p:nvSpPr>
        <p:spPr bwMode="auto">
          <a:xfrm>
            <a:off x="1304925" y="4433456"/>
            <a:ext cx="4530829" cy="415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 sz="20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3" name="Rectangle 3"/>
          <p:cNvSpPr>
            <a:spLocks noGrp="1" noChangeArrowheads="1"/>
          </p:cNvSpPr>
          <p:nvPr>
            <p:ph idx="11" hasCustomPrompt="1"/>
          </p:nvPr>
        </p:nvSpPr>
        <p:spPr bwMode="auto">
          <a:xfrm>
            <a:off x="1304925" y="4849092"/>
            <a:ext cx="4545117" cy="41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  <a:lvl2pPr marL="0" indent="0">
              <a:buFontTx/>
              <a:buNone/>
              <a:defRPr sz="1600"/>
            </a:lvl2pPr>
            <a:lvl3pPr marL="860425" indent="0">
              <a:buFontTx/>
              <a:buNone/>
              <a:defRPr/>
            </a:lvl3pPr>
            <a:lvl4pPr marL="1236662" indent="0">
              <a:buFontTx/>
              <a:buNone/>
              <a:defRPr/>
            </a:lvl4pPr>
            <a:lvl5pPr marL="1717675" indent="0">
              <a:buFontTx/>
              <a:buNone/>
              <a:defRPr/>
            </a:lvl5pPr>
          </a:lstStyle>
          <a:p>
            <a:pPr lvl="0"/>
            <a:r>
              <a:rPr lang="nl-NL" dirty="0"/>
              <a:t>Naam afdeling</a:t>
            </a:r>
            <a:endParaRPr lang="en-GB" dirty="0"/>
          </a:p>
        </p:txBody>
      </p:sp>
      <p:sp>
        <p:nvSpPr>
          <p:cNvPr id="19" name="Rectangle 3"/>
          <p:cNvSpPr>
            <a:spLocks noGrp="1" noChangeArrowheads="1"/>
          </p:cNvSpPr>
          <p:nvPr>
            <p:ph idx="12" hasCustomPrompt="1"/>
          </p:nvPr>
        </p:nvSpPr>
        <p:spPr bwMode="auto">
          <a:xfrm>
            <a:off x="1304924" y="5264727"/>
            <a:ext cx="4527551" cy="41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 sz="1800" b="0" i="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Plaats</a:t>
            </a:r>
            <a:endParaRPr lang="en-GB" dirty="0"/>
          </a:p>
        </p:txBody>
      </p:sp>
      <p:sp>
        <p:nvSpPr>
          <p:cNvPr id="26" name="Tijdelijke aanduiding voor afbeelding 2"/>
          <p:cNvSpPr>
            <a:spLocks noGrp="1"/>
          </p:cNvSpPr>
          <p:nvPr>
            <p:ph type="pic" idx="14"/>
          </p:nvPr>
        </p:nvSpPr>
        <p:spPr>
          <a:xfrm>
            <a:off x="5969102" y="2583652"/>
            <a:ext cx="2880000" cy="2880000"/>
          </a:xfrm>
        </p:spPr>
        <p:txBody>
          <a:bodyPr/>
          <a:lstStyle>
            <a:lvl1pPr marL="0" indent="0">
              <a:buNone/>
              <a:defRPr sz="800">
                <a:solidFill>
                  <a:schemeClr val="accent4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7" name="Rechthoek 16"/>
          <p:cNvSpPr/>
          <p:nvPr userDrawn="1"/>
        </p:nvSpPr>
        <p:spPr bwMode="auto">
          <a:xfrm>
            <a:off x="-2" y="2587351"/>
            <a:ext cx="1146175" cy="11520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6738" y="0"/>
            <a:ext cx="6524625" cy="8540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3EB06E4-70A4-3E46-AF81-8CDC63B37A10}" type="datetime5">
              <a:rPr lang="nl-NL" smtClean="0"/>
              <a:t>11-dec-23</a:t>
            </a:fld>
            <a:endParaRPr lang="en-GB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38D43D-7D33-2F43-82C4-C7C0902068A2}" type="slidenum">
              <a:rPr lang="en-GB"/>
              <a:pPr/>
              <a:t>‹nr.›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04925" y="6553200"/>
            <a:ext cx="4708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Insert &gt; 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2351256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89FF0E8-6C15-D048-9A3A-D4A9C8DC64CC}" type="datetime5">
              <a:rPr lang="nl-NL" smtClean="0"/>
              <a:t>11-dec-23</a:t>
            </a:fld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A1B39C-8919-CF47-A161-B6BA50FD6A18}" type="slidenum">
              <a:rPr lang="en-GB"/>
              <a:pPr/>
              <a:t>‹nr.›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04925" y="6553200"/>
            <a:ext cx="4708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Insert &gt; 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7115891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6737" y="0"/>
            <a:ext cx="6524815" cy="854075"/>
          </a:xfrm>
        </p:spPr>
        <p:txBody>
          <a:bodyPr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66737" y="1135064"/>
            <a:ext cx="3008313" cy="511867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D872B92-4883-474E-958A-9DB578D384BE}" type="datetime5">
              <a:rPr lang="nl-NL" smtClean="0"/>
              <a:t>11-dec-23</a:t>
            </a:fld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FAB8F7-6B6F-2642-9729-040657DB08FE}" type="slidenum">
              <a:rPr lang="en-GB"/>
              <a:pPr/>
              <a:t>‹nr.›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04925" y="6553200"/>
            <a:ext cx="4708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Insert &gt; Header &amp; footer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idx="13"/>
          </p:nvPr>
        </p:nvSpPr>
        <p:spPr bwMode="auto">
          <a:xfrm>
            <a:off x="3740150" y="1144588"/>
            <a:ext cx="5123557" cy="511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/>
            </a:lvl1pPr>
            <a:lvl2pPr marL="0">
              <a:defRPr/>
            </a:lvl2pPr>
            <a:lvl3pPr marL="360000">
              <a:defRPr/>
            </a:lvl3pPr>
            <a:lvl4pPr marL="720000">
              <a:defRPr/>
            </a:lvl4pPr>
            <a:lvl5pPr marL="10800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94340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4059" y="0"/>
            <a:ext cx="6507303" cy="854075"/>
          </a:xfrm>
        </p:spPr>
        <p:txBody>
          <a:bodyPr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66738" y="1144587"/>
            <a:ext cx="5040000" cy="511333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849938" y="1144588"/>
            <a:ext cx="3003550" cy="1289632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5140301-1ABD-C44C-8687-D2657292E608}" type="datetime5">
              <a:rPr lang="nl-NL" smtClean="0"/>
              <a:t>11-dec-23</a:t>
            </a:fld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A0F4D9-DA5F-9846-8B97-D321E78C63B0}" type="slidenum">
              <a:rPr lang="en-GB"/>
              <a:pPr/>
              <a:t>‹nr.›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04925" y="6553200"/>
            <a:ext cx="4708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Insert &gt; 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1451580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nd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 descr="logo lumc_Fedra_PPT_20 mm NL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0838" y="285750"/>
            <a:ext cx="2293899" cy="576000"/>
          </a:xfrm>
          <a:prstGeom prst="rect">
            <a:avLst/>
          </a:prstGeom>
        </p:spPr>
      </p:pic>
      <p:sp>
        <p:nvSpPr>
          <p:cNvPr id="13" name="Rechthoek 12"/>
          <p:cNvSpPr/>
          <p:nvPr userDrawn="1"/>
        </p:nvSpPr>
        <p:spPr bwMode="auto">
          <a:xfrm>
            <a:off x="-2" y="2587351"/>
            <a:ext cx="1146175" cy="11520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9" name="Rechthoek 18"/>
          <p:cNvSpPr/>
          <p:nvPr userDrawn="1"/>
        </p:nvSpPr>
        <p:spPr bwMode="auto">
          <a:xfrm>
            <a:off x="1146174" y="1431651"/>
            <a:ext cx="7997825" cy="1155700"/>
          </a:xfrm>
          <a:prstGeom prst="rect">
            <a:avLst/>
          </a:prstGeom>
          <a:solidFill>
            <a:schemeClr val="accent1">
              <a:alpha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0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1323975" y="1431652"/>
            <a:ext cx="7524750" cy="11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spcCol="360000" anchor="t" anchorCtr="0" compatLnSpc="1">
            <a:prstTxWarp prst="textNoShape">
              <a:avLst/>
            </a:prstTxWarp>
          </a:bodyPr>
          <a:lstStyle>
            <a:lvl1pPr>
              <a:defRPr sz="2400" b="1" i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Aftiteling en/of adres</a:t>
            </a:r>
          </a:p>
        </p:txBody>
      </p:sp>
      <p:pic>
        <p:nvPicPr>
          <p:cNvPr id="14" name="Afbeelding 13" descr="logo UL_RGB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39" y="5967675"/>
            <a:ext cx="495798" cy="576000"/>
          </a:xfrm>
          <a:prstGeom prst="rect">
            <a:avLst/>
          </a:prstGeom>
        </p:spPr>
      </p:pic>
      <p:sp>
        <p:nvSpPr>
          <p:cNvPr id="17" name="Tijdelijke aanduiding voor tekst 3"/>
          <p:cNvSpPr>
            <a:spLocks noGrp="1"/>
          </p:cNvSpPr>
          <p:nvPr>
            <p:ph type="body" sz="half" idx="10"/>
          </p:nvPr>
        </p:nvSpPr>
        <p:spPr>
          <a:xfrm>
            <a:off x="1323974" y="2839003"/>
            <a:ext cx="7524751" cy="3418922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00306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indeling">
  <p:cSld name="1_Titel indeling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subTitle" idx="1"/>
          </p:nvPr>
        </p:nvSpPr>
        <p:spPr>
          <a:xfrm>
            <a:off x="1304925" y="2780928"/>
            <a:ext cx="4527551" cy="347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Times"/>
              <a:buChar char="•"/>
              <a:defRPr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Times"/>
              <a:buChar char="•"/>
              <a:defRPr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Times"/>
              <a:buChar char="•"/>
              <a:defRPr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Shape 22"/>
          <p:cNvSpPr/>
          <p:nvPr/>
        </p:nvSpPr>
        <p:spPr>
          <a:xfrm>
            <a:off x="0" y="0"/>
            <a:ext cx="9143958" cy="143145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"/>
              <a:buNone/>
            </a:pPr>
            <a:endParaRPr sz="24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23" name="Shape 23" descr="logo lumc_Fedra_PPT_20 mm NL.pdf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0838" y="285750"/>
            <a:ext cx="2293899" cy="57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Shape 24" descr="logo UL_RGB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0939" y="5743545"/>
            <a:ext cx="495798" cy="57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Shape 25"/>
          <p:cNvSpPr/>
          <p:nvPr/>
        </p:nvSpPr>
        <p:spPr>
          <a:xfrm>
            <a:off x="1146174" y="1431652"/>
            <a:ext cx="7997825" cy="115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"/>
              <a:buNone/>
            </a:pPr>
            <a:endParaRPr sz="24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1322388" y="1431450"/>
            <a:ext cx="7821570" cy="114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00" b="0" i="1" u="none" strike="noStrike" cap="none">
                <a:solidFill>
                  <a:schemeClr val="lt2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R="0" lvl="2" algn="l" rtl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00" b="0" i="1" u="none" strike="noStrike" cap="none">
                <a:solidFill>
                  <a:schemeClr val="lt2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R="0" lvl="3" algn="l" rtl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00" b="0" i="1" u="none" strike="noStrike" cap="none">
                <a:solidFill>
                  <a:schemeClr val="lt2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R="0" lvl="4" algn="l" rtl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00" b="0" i="1" u="none" strike="noStrike" cap="none">
                <a:solidFill>
                  <a:schemeClr val="lt2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R="0" lvl="5" algn="l" rtl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00" b="0" i="1" u="none" strike="noStrike" cap="none">
                <a:solidFill>
                  <a:schemeClr val="lt2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R="0" lvl="6" algn="l" rtl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00" b="0" i="1" u="none" strike="noStrike" cap="none">
                <a:solidFill>
                  <a:schemeClr val="lt2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R="0" lvl="7" algn="l" rtl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00" b="0" i="1" u="none" strike="noStrike" cap="none">
                <a:solidFill>
                  <a:schemeClr val="lt2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R="0" lvl="8" algn="l" rtl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00" b="0" i="1" u="none" strike="noStrike" cap="none">
                <a:solidFill>
                  <a:schemeClr val="lt2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2"/>
          </p:nvPr>
        </p:nvSpPr>
        <p:spPr>
          <a:xfrm>
            <a:off x="1304925" y="4433456"/>
            <a:ext cx="4530829" cy="415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Times"/>
              <a:buChar char="•"/>
              <a:defRPr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Times"/>
              <a:buChar char="•"/>
              <a:defRPr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Times"/>
              <a:buChar char="•"/>
              <a:defRPr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3"/>
          </p:nvPr>
        </p:nvSpPr>
        <p:spPr>
          <a:xfrm>
            <a:off x="1304925" y="4849092"/>
            <a:ext cx="4545117" cy="415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Times"/>
              <a:buNone/>
              <a:defRPr sz="16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Times"/>
              <a:buNone/>
              <a:defRPr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Times"/>
              <a:buNone/>
              <a:defRPr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Times"/>
              <a:buNone/>
              <a:defRPr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4"/>
          </p:nvPr>
        </p:nvSpPr>
        <p:spPr>
          <a:xfrm>
            <a:off x="1304924" y="5264727"/>
            <a:ext cx="4527551" cy="415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Times"/>
              <a:buChar char="•"/>
              <a:defRPr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Times"/>
              <a:buChar char="•"/>
              <a:defRPr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Times"/>
              <a:buChar char="•"/>
              <a:defRPr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pic" idx="5"/>
          </p:nvPr>
        </p:nvSpPr>
        <p:spPr>
          <a:xfrm>
            <a:off x="5969102" y="2583652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Calibri"/>
              <a:buNone/>
              <a:defRPr sz="8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20000"/>
              </a:lnSpc>
              <a:spcBef>
                <a:spcPts val="56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Times"/>
              <a:buNone/>
              <a:defRPr sz="2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20000"/>
              </a:lnSpc>
              <a:spcBef>
                <a:spcPts val="48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Times"/>
              <a:buNone/>
              <a:defRPr sz="24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Times"/>
              <a:buNone/>
              <a:defRPr sz="20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Times"/>
              <a:buNone/>
              <a:defRPr sz="20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/>
          <p:nvPr/>
        </p:nvSpPr>
        <p:spPr>
          <a:xfrm>
            <a:off x="-2" y="2587351"/>
            <a:ext cx="1146175" cy="1152000"/>
          </a:xfrm>
          <a:prstGeom prst="rect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"/>
              <a:buNone/>
            </a:pPr>
            <a:endParaRPr sz="24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32" name="Shape 32"/>
          <p:cNvSpPr txBox="1">
            <a:spLocks noGrp="1"/>
          </p:cNvSpPr>
          <p:nvPr>
            <p:ph type="dt" idx="10"/>
          </p:nvPr>
        </p:nvSpPr>
        <p:spPr>
          <a:xfrm>
            <a:off x="6350000" y="6553200"/>
            <a:ext cx="250825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ftr" idx="11"/>
          </p:nvPr>
        </p:nvSpPr>
        <p:spPr>
          <a:xfrm>
            <a:off x="1304925" y="6553200"/>
            <a:ext cx="4708525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566738" y="6553200"/>
            <a:ext cx="542395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6085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5D7B-A07B-4BC0-B7FD-69181FAA0CBE}" type="datetime5">
              <a:rPr lang="en-US" smtClean="0">
                <a:solidFill>
                  <a:srgbClr val="FFFFFF"/>
                </a:solidFill>
              </a:rPr>
              <a:pPr/>
              <a:t>11-Dec-23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FFFFFF"/>
                </a:solidFill>
              </a:rPr>
              <a:t>Insert &gt; Header &amp; footer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6AC46-015F-6E44-B83A-36E79AEF5356}" type="slidenum">
              <a:rPr lang="en-GB" smtClean="0">
                <a:solidFill>
                  <a:srgbClr val="FFFFFF"/>
                </a:solidFill>
              </a:rPr>
              <a:pPr/>
              <a:t>‹nr.›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5969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2E4E6-4BFF-4241-9A04-E8C94E3003D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41834-AAF4-4A23-BBAE-3656307E870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451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indeling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6738" y="0"/>
            <a:ext cx="6524625" cy="854075"/>
          </a:xfrm>
        </p:spPr>
        <p:txBody>
          <a:bodyPr/>
          <a:lstStyle>
            <a:lvl1pPr>
              <a:defRPr cap="all"/>
            </a:lvl1pPr>
          </a:lstStyle>
          <a:p>
            <a:r>
              <a:rPr lang="nl-NL" dirty="0"/>
              <a:t>HOOFDSTUK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28B3D-0B57-9A4E-BE76-1A14097B95D1}" type="datetime5">
              <a:rPr lang="nl-NL" smtClean="0"/>
              <a:t>11-dec-23</a:t>
            </a:fld>
            <a:endParaRPr lang="en-GB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Insert &gt; Header &amp; footer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6AC46-015F-6E44-B83A-36E79AEF5356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0" name="Tijdelijke aanduiding voor afbeelding 2"/>
          <p:cNvSpPr>
            <a:spLocks noGrp="1"/>
          </p:cNvSpPr>
          <p:nvPr>
            <p:ph type="pic" idx="14"/>
          </p:nvPr>
        </p:nvSpPr>
        <p:spPr>
          <a:xfrm>
            <a:off x="5969102" y="2583652"/>
            <a:ext cx="2880000" cy="2880000"/>
          </a:xfrm>
        </p:spPr>
        <p:txBody>
          <a:bodyPr/>
          <a:lstStyle>
            <a:lvl1pPr marL="0" indent="0">
              <a:buNone/>
              <a:defRPr sz="800">
                <a:solidFill>
                  <a:schemeClr val="accent4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1" name="Tijdelijke aanduiding voor inhoud 10"/>
          <p:cNvSpPr>
            <a:spLocks noGrp="1"/>
          </p:cNvSpPr>
          <p:nvPr>
            <p:ph sz="quarter" idx="15"/>
          </p:nvPr>
        </p:nvSpPr>
        <p:spPr>
          <a:xfrm>
            <a:off x="566738" y="2583652"/>
            <a:ext cx="5283200" cy="3674274"/>
          </a:xfrm>
        </p:spPr>
        <p:txBody>
          <a:bodyPr/>
          <a:lstStyle>
            <a:lvl1pPr>
              <a:lnSpc>
                <a:spcPct val="100000"/>
              </a:lnSpc>
              <a:defRPr sz="5400" b="1" i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3565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oofdstuk indeling met logo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6738" y="0"/>
            <a:ext cx="6524625" cy="854075"/>
          </a:xfrm>
        </p:spPr>
        <p:txBody>
          <a:bodyPr/>
          <a:lstStyle>
            <a:lvl1pPr>
              <a:defRPr cap="all"/>
            </a:lvl1pPr>
          </a:lstStyle>
          <a:p>
            <a:r>
              <a:rPr lang="nl-NL" dirty="0"/>
              <a:t>HOOFDSTUK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28B3D-0B57-9A4E-BE76-1A14097B95D1}" type="datetime5">
              <a:rPr lang="nl-NL" smtClean="0"/>
              <a:t>11-dec-23</a:t>
            </a:fld>
            <a:endParaRPr lang="en-GB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Insert &gt; Header &amp; footer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6AC46-015F-6E44-B83A-36E79AEF5356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0" name="Tijdelijke aanduiding voor afbeelding 2"/>
          <p:cNvSpPr>
            <a:spLocks noGrp="1"/>
          </p:cNvSpPr>
          <p:nvPr>
            <p:ph type="pic" idx="14"/>
          </p:nvPr>
        </p:nvSpPr>
        <p:spPr>
          <a:xfrm>
            <a:off x="5969102" y="2583652"/>
            <a:ext cx="2880000" cy="2880000"/>
          </a:xfrm>
        </p:spPr>
        <p:txBody>
          <a:bodyPr/>
          <a:lstStyle>
            <a:lvl1pPr marL="0" indent="0">
              <a:buNone/>
              <a:defRPr sz="800">
                <a:solidFill>
                  <a:schemeClr val="accent4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1" name="Tijdelijke aanduiding voor inhoud 10"/>
          <p:cNvSpPr>
            <a:spLocks noGrp="1"/>
          </p:cNvSpPr>
          <p:nvPr>
            <p:ph sz="quarter" idx="15"/>
          </p:nvPr>
        </p:nvSpPr>
        <p:spPr>
          <a:xfrm>
            <a:off x="566738" y="2583652"/>
            <a:ext cx="5283200" cy="3674274"/>
          </a:xfrm>
        </p:spPr>
        <p:txBody>
          <a:bodyPr/>
          <a:lstStyle>
            <a:lvl1pPr>
              <a:lnSpc>
                <a:spcPct val="100000"/>
              </a:lnSpc>
              <a:defRPr sz="5400" b="1" i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Afbeelding 8" descr="logo lumc_BLOKJES_PPT_20 mm NL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452" y="281518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15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6738" y="0"/>
            <a:ext cx="6524625" cy="8540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66738" y="1144588"/>
            <a:ext cx="8291512" cy="5113338"/>
          </a:xfrm>
        </p:spPr>
        <p:txBody>
          <a:bodyPr/>
          <a:lstStyle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350000" y="6553200"/>
            <a:ext cx="25082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E4DFC4CA-C18C-1948-860B-AB40FEDD7F72}" type="datetime5">
              <a:rPr lang="nl-NL" smtClean="0"/>
              <a:t>11-dec-23</a:t>
            </a:fld>
            <a:endParaRPr lang="en-GB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66738" y="6553200"/>
            <a:ext cx="54239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306AC46-015F-6E44-B83A-36E79AEF5356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04925" y="6553200"/>
            <a:ext cx="4708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Insert &gt; 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590306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en object me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6738" y="0"/>
            <a:ext cx="6524625" cy="8540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66738" y="1144588"/>
            <a:ext cx="8291512" cy="5113338"/>
          </a:xfrm>
        </p:spPr>
        <p:txBody>
          <a:bodyPr/>
          <a:lstStyle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350000" y="6553200"/>
            <a:ext cx="25082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E4DFC4CA-C18C-1948-860B-AB40FEDD7F72}" type="datetime5">
              <a:rPr lang="nl-NL" smtClean="0"/>
              <a:t>11-dec-23</a:t>
            </a:fld>
            <a:endParaRPr lang="en-GB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66738" y="6553200"/>
            <a:ext cx="54239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306AC46-015F-6E44-B83A-36E79AEF5356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04925" y="6553200"/>
            <a:ext cx="4708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Insert &gt; Header &amp; footer</a:t>
            </a:r>
          </a:p>
        </p:txBody>
      </p:sp>
      <p:pic>
        <p:nvPicPr>
          <p:cNvPr id="8" name="Afbeelding 7" descr="logo lumc_BLOKJES_PPT_20 mm NL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452" y="281518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471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p 1 regel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inhoud 2"/>
          <p:cNvSpPr>
            <a:spLocks noGrp="1"/>
          </p:cNvSpPr>
          <p:nvPr>
            <p:ph idx="1"/>
          </p:nvPr>
        </p:nvSpPr>
        <p:spPr>
          <a:xfrm>
            <a:off x="566738" y="760413"/>
            <a:ext cx="8291512" cy="5497513"/>
          </a:xfrm>
        </p:spPr>
        <p:txBody>
          <a:bodyPr/>
          <a:lstStyle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6738" y="0"/>
            <a:ext cx="6524625" cy="501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0" name="Rechthoek 9"/>
          <p:cNvSpPr/>
          <p:nvPr userDrawn="1"/>
        </p:nvSpPr>
        <p:spPr bwMode="auto">
          <a:xfrm>
            <a:off x="0" y="6527800"/>
            <a:ext cx="9144000" cy="3302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653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onder voett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6" name="Rechthoek 5"/>
          <p:cNvSpPr/>
          <p:nvPr userDrawn="1"/>
        </p:nvSpPr>
        <p:spPr bwMode="auto">
          <a:xfrm>
            <a:off x="0" y="6527800"/>
            <a:ext cx="9144000" cy="3302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7" name="Tijdelijke aanduiding voor inhoud 2"/>
          <p:cNvSpPr>
            <a:spLocks noGrp="1"/>
          </p:cNvSpPr>
          <p:nvPr>
            <p:ph idx="1"/>
          </p:nvPr>
        </p:nvSpPr>
        <p:spPr>
          <a:xfrm>
            <a:off x="566738" y="1144587"/>
            <a:ext cx="8291512" cy="5373687"/>
          </a:xfrm>
        </p:spPr>
        <p:txBody>
          <a:bodyPr/>
          <a:lstStyle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50354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6738" y="0"/>
            <a:ext cx="6524625" cy="8540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B789AEB-F5B2-2B4F-AD30-EF01FA8B389C}" type="datetime5">
              <a:rPr lang="nl-NL" smtClean="0"/>
              <a:t>11-dec-23</a:t>
            </a:fld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622A6F-56DC-804D-B355-6A0ECE94EB36}" type="slidenum">
              <a:rPr lang="en-GB"/>
              <a:pPr/>
              <a:t>‹nr.›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566738" y="1144588"/>
            <a:ext cx="4003675" cy="511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/>
            </a:lvl1pPr>
            <a:lvl2pPr marL="0">
              <a:defRPr/>
            </a:lvl2pPr>
            <a:lvl3pPr marL="360000">
              <a:defRPr/>
            </a:lvl3pPr>
            <a:lvl4pPr marL="720000">
              <a:defRPr/>
            </a:lvl4pPr>
            <a:lvl5pPr marL="10800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Rectangle 3"/>
          <p:cNvSpPr>
            <a:spLocks noGrp="1" noChangeArrowheads="1"/>
          </p:cNvSpPr>
          <p:nvPr>
            <p:ph idx="13"/>
          </p:nvPr>
        </p:nvSpPr>
        <p:spPr bwMode="auto">
          <a:xfrm>
            <a:off x="4860032" y="1144588"/>
            <a:ext cx="4003675" cy="511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/>
            </a:lvl1pPr>
            <a:lvl2pPr marL="0">
              <a:defRPr/>
            </a:lvl2pPr>
            <a:lvl3pPr marL="360000">
              <a:defRPr/>
            </a:lvl3pPr>
            <a:lvl4pPr marL="720000">
              <a:defRPr/>
            </a:lvl4pPr>
            <a:lvl5pPr marL="10800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04925" y="6553200"/>
            <a:ext cx="4708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Insert &gt; 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4143182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66738" y="1135063"/>
            <a:ext cx="4003675" cy="846453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66737" y="2174875"/>
            <a:ext cx="4003676" cy="40830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852988" y="1135063"/>
            <a:ext cx="4004630" cy="846453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852988" y="2174875"/>
            <a:ext cx="4004630" cy="40830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53FD3B-2B7D-144E-9AC0-88F78F99774E}" type="datetime5">
              <a:rPr lang="nl-NL" smtClean="0"/>
              <a:t>11-dec-23</a:t>
            </a:fld>
            <a:endParaRPr lang="en-GB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847059-C838-D544-AA3A-A342CC408355}" type="slidenum">
              <a:rPr lang="en-GB"/>
              <a:pPr/>
              <a:t>‹nr.›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6737" y="0"/>
            <a:ext cx="6558531" cy="8540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3"/>
          </p:nvPr>
        </p:nvSpPr>
        <p:spPr bwMode="auto">
          <a:xfrm>
            <a:off x="1304925" y="6553200"/>
            <a:ext cx="4708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Insert &gt; 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1235032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 userDrawn="1"/>
        </p:nvSpPr>
        <p:spPr bwMode="auto">
          <a:xfrm>
            <a:off x="8002588" y="6553200"/>
            <a:ext cx="1141412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1" name="Rechthoek 10"/>
          <p:cNvSpPr/>
          <p:nvPr userDrawn="1"/>
        </p:nvSpPr>
        <p:spPr bwMode="auto">
          <a:xfrm>
            <a:off x="1143000" y="6553200"/>
            <a:ext cx="6859588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2" name="Rechthoek 11"/>
          <p:cNvSpPr/>
          <p:nvPr userDrawn="1"/>
        </p:nvSpPr>
        <p:spPr bwMode="auto">
          <a:xfrm>
            <a:off x="0" y="6553200"/>
            <a:ext cx="1143000" cy="3048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3" name="Rechthoek 12"/>
          <p:cNvSpPr/>
          <p:nvPr userDrawn="1"/>
        </p:nvSpPr>
        <p:spPr bwMode="auto">
          <a:xfrm>
            <a:off x="6861176" y="6553200"/>
            <a:ext cx="1141412" cy="304800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144588"/>
            <a:ext cx="8291512" cy="511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002588" y="6553200"/>
            <a:ext cx="8556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B306D303-CE7D-9244-B277-A262BA939E07}" type="datetime5">
              <a:rPr lang="nl-NL" smtClean="0"/>
              <a:t>11-dec-23</a:t>
            </a:fld>
            <a:endParaRPr lang="en-GB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98575" y="6553200"/>
            <a:ext cx="4708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Insert &gt; Header &amp; footer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66738" y="6553200"/>
            <a:ext cx="54239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306AC46-015F-6E44-B83A-36E79AEF5356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66738" y="0"/>
            <a:ext cx="6524625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720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Titelstijl van model bewerken</a:t>
            </a:r>
            <a:endParaRPr lang="en-GB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4" r:id="rId3"/>
    <p:sldLayoutId id="2147483650" r:id="rId4"/>
    <p:sldLayoutId id="2147483663" r:id="rId5"/>
    <p:sldLayoutId id="2147483662" r:id="rId6"/>
    <p:sldLayoutId id="214748366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65" r:id="rId15"/>
    <p:sldLayoutId id="2147483666" r:id="rId16"/>
    <p:sldLayoutId id="2147483667" r:id="rId17"/>
  </p:sldLayoutIdLst>
  <p:hf hdr="0"/>
  <p:txStyles>
    <p:titleStyle>
      <a:lvl1pPr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400" b="1" i="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i="1">
          <a:solidFill>
            <a:schemeClr val="tx2"/>
          </a:solidFill>
          <a:latin typeface="Times" charset="0"/>
          <a:ea typeface="ＭＳ Ｐゴシック" charset="0"/>
        </a:defRPr>
      </a:lvl2pPr>
      <a:lvl3pPr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i="1">
          <a:solidFill>
            <a:schemeClr val="tx2"/>
          </a:solidFill>
          <a:latin typeface="Times" charset="0"/>
          <a:ea typeface="ＭＳ Ｐゴシック" charset="0"/>
        </a:defRPr>
      </a:lvl3pPr>
      <a:lvl4pPr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i="1">
          <a:solidFill>
            <a:schemeClr val="tx2"/>
          </a:solidFill>
          <a:latin typeface="Times" charset="0"/>
          <a:ea typeface="ＭＳ Ｐゴシック" charset="0"/>
        </a:defRPr>
      </a:lvl4pPr>
      <a:lvl5pPr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i="1">
          <a:solidFill>
            <a:schemeClr val="tx2"/>
          </a:solidFill>
          <a:latin typeface="Times" charset="0"/>
          <a:ea typeface="ＭＳ Ｐゴシック" charset="0"/>
        </a:defRPr>
      </a:lvl5pPr>
      <a:lvl6pPr marL="457200"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i="1">
          <a:solidFill>
            <a:schemeClr val="tx2"/>
          </a:solidFill>
          <a:latin typeface="Times" charset="0"/>
          <a:ea typeface="ＭＳ Ｐゴシック" charset="0"/>
        </a:defRPr>
      </a:lvl6pPr>
      <a:lvl7pPr marL="914400"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i="1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i="1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i="1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0" indent="0" algn="l" rtl="0" eaLnBrk="1" fontAlgn="base" hangingPunct="1">
        <a:lnSpc>
          <a:spcPct val="120000"/>
        </a:lnSpc>
        <a:spcBef>
          <a:spcPts val="0"/>
        </a:spcBef>
        <a:spcAft>
          <a:spcPct val="0"/>
        </a:spcAft>
        <a:buFontTx/>
        <a:buNone/>
        <a:defRPr sz="2000">
          <a:solidFill>
            <a:schemeClr val="accent6"/>
          </a:solidFill>
          <a:latin typeface="+mn-lt"/>
          <a:ea typeface="+mn-ea"/>
          <a:cs typeface="+mn-cs"/>
        </a:defRPr>
      </a:lvl1pPr>
      <a:lvl2pPr marL="0" indent="-187325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accent6"/>
          </a:solidFill>
          <a:latin typeface="+mn-lt"/>
          <a:ea typeface="+mn-ea"/>
        </a:defRPr>
      </a:lvl2pPr>
      <a:lvl3pPr marL="360000" indent="-18573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>
          <a:solidFill>
            <a:schemeClr val="accent6"/>
          </a:solidFill>
          <a:latin typeface="+mn-lt"/>
          <a:ea typeface="+mn-ea"/>
        </a:defRPr>
      </a:lvl3pPr>
      <a:lvl4pPr marL="720000" indent="-195263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 sz="1800">
          <a:solidFill>
            <a:schemeClr val="accent6"/>
          </a:solidFill>
          <a:latin typeface="+mn-lt"/>
          <a:ea typeface="+mn-ea"/>
        </a:defRPr>
      </a:lvl4pPr>
      <a:lvl5pPr marL="1080000" indent="-19208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 sz="1800">
          <a:solidFill>
            <a:schemeClr val="accent6"/>
          </a:solidFill>
          <a:latin typeface="+mn-lt"/>
          <a:ea typeface="+mn-ea"/>
        </a:defRPr>
      </a:lvl5pPr>
      <a:lvl6pPr marL="2366963" indent="-19208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>
          <a:solidFill>
            <a:schemeClr val="bg2"/>
          </a:solidFill>
          <a:latin typeface="+mn-lt"/>
          <a:ea typeface="+mn-ea"/>
        </a:defRPr>
      </a:lvl6pPr>
      <a:lvl7pPr marL="2824163" indent="-19208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>
          <a:solidFill>
            <a:schemeClr val="bg2"/>
          </a:solidFill>
          <a:latin typeface="+mn-lt"/>
          <a:ea typeface="+mn-ea"/>
        </a:defRPr>
      </a:lvl7pPr>
      <a:lvl8pPr marL="3281363" indent="-19208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>
          <a:solidFill>
            <a:schemeClr val="bg2"/>
          </a:solidFill>
          <a:latin typeface="+mn-lt"/>
          <a:ea typeface="+mn-ea"/>
        </a:defRPr>
      </a:lvl8pPr>
      <a:lvl9pPr marL="3738563" indent="-19208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l/url?sa=i&amp;rct=j&amp;q=&amp;esrc=s&amp;source=images&amp;cd=&amp;cad=rja&amp;uact=8&amp;ved=0ahUKEwjk76Snm7zRAhVMN1AKHQyIBKwQjRwIBw&amp;url=http://www.kompan.nl/speeltoestellen/wippen/Wip-met-banden-(2-zitplaatsen)-hout-KPL112&amp;psig=AFQjCNGBMyKgYQTE6QeGrqy8E-M8xFDZTQ&amp;ust=1484296970857870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l/url?sa=i&amp;rct=j&amp;q=&amp;esrc=s&amp;source=images&amp;cd=&amp;cad=rja&amp;uact=8&amp;ved=0ahUKEwi1ncTCj7vRAhUaNVAKHUJXBNMQjRwIBw&amp;url=http://www.diep.info/Diabetes-educatie-Behandeling-en-management-Nadere-info-Over-op-insuline-Barrieres&amp;psig=AFQjCNE9iM8Kf0rEL7MCBGHm_qLVJZDxEQ&amp;ust=1484259461200333" TargetMode="Externa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jp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1322388" y="1431450"/>
            <a:ext cx="7821570" cy="114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0" anchor="t" anchorCtr="0">
            <a:noAutofit/>
          </a:bodyPr>
          <a:lstStyle/>
          <a:p>
            <a:r>
              <a:rPr lang="nl-NL" sz="32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Emotionele gevolgen en impact </a:t>
            </a:r>
            <a:br>
              <a:rPr lang="nl-NL" sz="32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sz="32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van leven met een aandoening</a:t>
            </a:r>
            <a:br>
              <a:rPr lang="nl-NL" sz="32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sz="3200" i="0" u="none" strike="noStrike" cap="none" dirty="0">
              <a:solidFill>
                <a:schemeClr val="bg1"/>
              </a:solidFill>
              <a:latin typeface="+mn-lt"/>
              <a:sym typeface="Calibri"/>
            </a:endParaRPr>
          </a:p>
        </p:txBody>
      </p:sp>
      <p:sp>
        <p:nvSpPr>
          <p:cNvPr id="117" name="Shape 117"/>
          <p:cNvSpPr txBox="1">
            <a:spLocks noGrp="1"/>
          </p:cNvSpPr>
          <p:nvPr>
            <p:ph type="body" idx="2"/>
          </p:nvPr>
        </p:nvSpPr>
        <p:spPr>
          <a:xfrm>
            <a:off x="1304925" y="4507887"/>
            <a:ext cx="4530829" cy="415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nl-NL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Dr. </a:t>
            </a:r>
            <a:r>
              <a:rPr lang="nl-NL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Sasja Huisman</a:t>
            </a:r>
            <a:endParaRPr lang="nl-NL" dirty="0"/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nl-NL" dirty="0"/>
              <a:t>Klinisch </a:t>
            </a:r>
            <a:r>
              <a:rPr lang="nl-NL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Psycholoog/Sr. Onderzoeker	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Shape 118"/>
          <p:cNvSpPr txBox="1">
            <a:spLocks noGrp="1"/>
          </p:cNvSpPr>
          <p:nvPr>
            <p:ph type="body" idx="3"/>
          </p:nvPr>
        </p:nvSpPr>
        <p:spPr>
          <a:xfrm>
            <a:off x="1304925" y="5218732"/>
            <a:ext cx="4545117" cy="415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nl-NL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Interne Geneeskunde, Endocrinologie	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body" idx="4"/>
          </p:nvPr>
        </p:nvSpPr>
        <p:spPr>
          <a:xfrm>
            <a:off x="1304924" y="5680362"/>
            <a:ext cx="4527551" cy="415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</a:pPr>
            <a:r>
              <a:rPr lang="nl-NL" sz="1800" b="0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LUMC</a:t>
            </a:r>
            <a:endParaRPr sz="1800" b="0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Brain shaped yellow origami">
            <a:extLst>
              <a:ext uri="{FF2B5EF4-FFF2-40B4-BE49-F238E27FC236}">
                <a16:creationId xmlns:a16="http://schemas.microsoft.com/office/drawing/2014/main" id="{E2BF77EF-B25F-F5C3-72D3-AA7CCC6C82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9319" y="3040674"/>
            <a:ext cx="3198094" cy="2132063"/>
          </a:xfrm>
          <a:prstGeom prst="rect">
            <a:avLst/>
          </a:prstGeom>
        </p:spPr>
      </p:pic>
      <p:pic>
        <p:nvPicPr>
          <p:cNvPr id="5" name="Picture 4" descr="A heart-shaped paper origami">
            <a:extLst>
              <a:ext uri="{FF2B5EF4-FFF2-40B4-BE49-F238E27FC236}">
                <a16:creationId xmlns:a16="http://schemas.microsoft.com/office/drawing/2014/main" id="{E0849429-6C88-1EE3-3842-8E744BD8C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4646" y="5172737"/>
            <a:ext cx="1372767" cy="10295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/>
          <p:nvPr/>
        </p:nvSpPr>
        <p:spPr>
          <a:xfrm>
            <a:off x="6015179" y="3949319"/>
            <a:ext cx="2933699" cy="2876550"/>
          </a:xfrm>
          <a:prstGeom prst="ellipse">
            <a:avLst/>
          </a:prstGeom>
          <a:solidFill>
            <a:srgbClr val="FFC000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"/>
              <a:buNone/>
            </a:pPr>
            <a:endParaRPr sz="24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01" name="Shape 201"/>
          <p:cNvSpPr txBox="1">
            <a:spLocks noGrp="1"/>
          </p:cNvSpPr>
          <p:nvPr>
            <p:ph type="title"/>
          </p:nvPr>
        </p:nvSpPr>
        <p:spPr>
          <a:xfrm>
            <a:off x="309563" y="-123825"/>
            <a:ext cx="65246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72000" anchor="b" anchorCtr="0">
            <a:noAutofit/>
          </a:bodyPr>
          <a:lstStyle/>
          <a:p>
            <a:pPr marL="0" marR="0" lvl="0" indent="0" algn="l" rtl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Relatie psychische klachten en ziekte</a:t>
            </a:r>
            <a:endParaRPr sz="28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Shape 202"/>
          <p:cNvSpPr/>
          <p:nvPr/>
        </p:nvSpPr>
        <p:spPr>
          <a:xfrm>
            <a:off x="361950" y="990598"/>
            <a:ext cx="2981326" cy="2809877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"/>
              <a:buNone/>
            </a:pPr>
            <a:endParaRPr sz="24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03" name="Shape 203"/>
          <p:cNvSpPr txBox="1"/>
          <p:nvPr/>
        </p:nvSpPr>
        <p:spPr>
          <a:xfrm>
            <a:off x="673895" y="1385571"/>
            <a:ext cx="235743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Ziekte</a:t>
            </a:r>
            <a:endParaRPr sz="24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Shape 204"/>
          <p:cNvSpPr txBox="1"/>
          <p:nvPr/>
        </p:nvSpPr>
        <p:spPr>
          <a:xfrm>
            <a:off x="516729" y="2245625"/>
            <a:ext cx="2767012" cy="484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Ziektelast</a:t>
            </a:r>
            <a:endParaRPr sz="2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Shape 205"/>
          <p:cNvSpPr/>
          <p:nvPr/>
        </p:nvSpPr>
        <p:spPr>
          <a:xfrm>
            <a:off x="4895849" y="1009648"/>
            <a:ext cx="3252787" cy="2790827"/>
          </a:xfrm>
          <a:prstGeom prst="ellipse">
            <a:avLst/>
          </a:prstGeom>
          <a:solidFill>
            <a:srgbClr val="D8AAE4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"/>
              <a:buNone/>
            </a:pPr>
            <a:endParaRPr sz="24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06" name="Shape 206"/>
          <p:cNvSpPr txBox="1"/>
          <p:nvPr/>
        </p:nvSpPr>
        <p:spPr>
          <a:xfrm>
            <a:off x="5353969" y="1385571"/>
            <a:ext cx="2501774" cy="930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Psychologische klachten 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Shape 207"/>
          <p:cNvSpPr txBox="1"/>
          <p:nvPr/>
        </p:nvSpPr>
        <p:spPr>
          <a:xfrm>
            <a:off x="5056582" y="2298698"/>
            <a:ext cx="293131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Angst,  stress, depressie, eetproblemen etc.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Shape 208"/>
          <p:cNvSpPr/>
          <p:nvPr/>
        </p:nvSpPr>
        <p:spPr>
          <a:xfrm>
            <a:off x="3733799" y="2377058"/>
            <a:ext cx="873633" cy="48463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"/>
              <a:buNone/>
            </a:pPr>
            <a:endParaRPr sz="24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09" name="Shape 209"/>
          <p:cNvSpPr/>
          <p:nvPr/>
        </p:nvSpPr>
        <p:spPr>
          <a:xfrm>
            <a:off x="447675" y="3981450"/>
            <a:ext cx="2981323" cy="2812288"/>
          </a:xfrm>
          <a:prstGeom prst="ellipse">
            <a:avLst/>
          </a:prstGeom>
          <a:solidFill>
            <a:srgbClr val="D8AAE4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"/>
              <a:buNone/>
            </a:pPr>
            <a:endParaRPr sz="24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10" name="Shape 210"/>
          <p:cNvSpPr txBox="1"/>
          <p:nvPr/>
        </p:nvSpPr>
        <p:spPr>
          <a:xfrm>
            <a:off x="614364" y="4564797"/>
            <a:ext cx="248364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Psychologische klachten  &amp; Stoornissen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Shape 211"/>
          <p:cNvSpPr/>
          <p:nvPr/>
        </p:nvSpPr>
        <p:spPr>
          <a:xfrm>
            <a:off x="3124200" y="3924300"/>
            <a:ext cx="2933699" cy="287655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"/>
              <a:buNone/>
            </a:pPr>
            <a:endParaRPr sz="24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12" name="Shape 212"/>
          <p:cNvSpPr txBox="1"/>
          <p:nvPr/>
        </p:nvSpPr>
        <p:spPr>
          <a:xfrm>
            <a:off x="3495959" y="4508498"/>
            <a:ext cx="235743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Diabetes, Hartziekte, Nierfalen</a:t>
            </a:r>
            <a:endParaRPr sz="24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Shape 213"/>
          <p:cNvSpPr/>
          <p:nvPr/>
        </p:nvSpPr>
        <p:spPr>
          <a:xfrm>
            <a:off x="2752724" y="4843612"/>
            <a:ext cx="914400" cy="914400"/>
          </a:xfrm>
          <a:prstGeom prst="mathPlus">
            <a:avLst>
              <a:gd name="adj1" fmla="val 23520"/>
            </a:avLst>
          </a:prstGeom>
          <a:solidFill>
            <a:srgbClr val="FFC000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"/>
              <a:buNone/>
            </a:pPr>
            <a:endParaRPr sz="24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14" name="Shape 214"/>
          <p:cNvSpPr txBox="1"/>
          <p:nvPr/>
        </p:nvSpPr>
        <p:spPr>
          <a:xfrm>
            <a:off x="740568" y="3375364"/>
            <a:ext cx="7115175" cy="830997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Zowel ‘subklinische’ problematiek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als echte stoornissen</a:t>
            </a:r>
            <a:endParaRPr dirty="0"/>
          </a:p>
        </p:txBody>
      </p:sp>
      <p:sp>
        <p:nvSpPr>
          <p:cNvPr id="215" name="Shape 215"/>
          <p:cNvSpPr txBox="1"/>
          <p:nvPr/>
        </p:nvSpPr>
        <p:spPr>
          <a:xfrm>
            <a:off x="3223926" y="5787686"/>
            <a:ext cx="2767012" cy="519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Ziektelast</a:t>
            </a:r>
            <a:endParaRPr sz="2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Shape 216"/>
          <p:cNvSpPr txBox="1"/>
          <p:nvPr/>
        </p:nvSpPr>
        <p:spPr>
          <a:xfrm>
            <a:off x="516729" y="5866301"/>
            <a:ext cx="293131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Trauma, Persoonlijkheid, Autisme etc.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Shape 217"/>
          <p:cNvSpPr txBox="1"/>
          <p:nvPr/>
        </p:nvSpPr>
        <p:spPr>
          <a:xfrm>
            <a:off x="6160800" y="5698821"/>
            <a:ext cx="2767012" cy="521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Kwaliteit</a:t>
            </a:r>
            <a:r>
              <a:rPr lang="en-US" sz="2000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van Leven + m</a:t>
            </a:r>
            <a:r>
              <a:rPr lang="en-US" sz="20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edische</a:t>
            </a:r>
            <a:r>
              <a:rPr lang="en-US" sz="2000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uitkomsten</a:t>
            </a:r>
            <a:endParaRPr sz="2000" dirty="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Shape 218"/>
          <p:cNvSpPr txBox="1"/>
          <p:nvPr/>
        </p:nvSpPr>
        <p:spPr>
          <a:xfrm>
            <a:off x="6400230" y="5041940"/>
            <a:ext cx="235743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 b="1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Uitkomsten</a:t>
            </a:r>
            <a:endParaRPr sz="2400" b="1" dirty="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395288" y="1068388"/>
            <a:ext cx="8291512" cy="5113338"/>
          </a:xfrm>
          <a:prstGeom prst="rect">
            <a:avLst/>
          </a:prstGeom>
          <a:solidFill>
            <a:srgbClr val="B1C8F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Calibri"/>
              <a:buNone/>
            </a:pPr>
            <a:r>
              <a:rPr lang="nl-NL" sz="240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(1) Acceptatie en adaptatie</a:t>
            </a:r>
            <a:endParaRPr sz="2400" b="0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Calibri"/>
              <a:buNone/>
            </a:pPr>
            <a:r>
              <a:rPr lang="nl-NL" sz="240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(2) </a:t>
            </a:r>
            <a:r>
              <a:rPr lang="nl-NL" sz="240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Depressie/somberheid</a:t>
            </a:r>
            <a:endParaRPr sz="2400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Calibri"/>
              <a:buNone/>
            </a:pPr>
            <a:r>
              <a:rPr lang="nl-NL" sz="240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(3) Angst/Trauma</a:t>
            </a:r>
            <a:endParaRPr dirty="0"/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Calibri"/>
              <a:buNone/>
            </a:pPr>
            <a:r>
              <a:rPr lang="nl-NL" sz="240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(4) Stress</a:t>
            </a:r>
            <a:endParaRPr dirty="0"/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Calibri"/>
              <a:buNone/>
            </a:pPr>
            <a:r>
              <a:rPr lang="nl-NL" sz="240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(5) Eetproblemen- en stoornissen</a:t>
            </a:r>
            <a:endParaRPr sz="2400" b="0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Calibri"/>
              <a:buNone/>
            </a:pPr>
            <a:r>
              <a:rPr lang="nl-NL" sz="240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(6) Cognitieve dysfunctie</a:t>
            </a:r>
            <a:endParaRPr sz="2400" b="0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1" name="Shape 2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24226" y="3962400"/>
            <a:ext cx="2124074" cy="2124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Shape 2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70588" y="3489324"/>
            <a:ext cx="2603500" cy="25971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3" name="Shape 233"/>
          <p:cNvCxnSpPr/>
          <p:nvPr/>
        </p:nvCxnSpPr>
        <p:spPr>
          <a:xfrm>
            <a:off x="5970588" y="3489324"/>
            <a:ext cx="2603500" cy="2597150"/>
          </a:xfrm>
          <a:prstGeom prst="straightConnector1">
            <a:avLst/>
          </a:prstGeom>
          <a:solidFill>
            <a:schemeClr val="accent1"/>
          </a:solidFill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4" name="Shape 234"/>
          <p:cNvCxnSpPr/>
          <p:nvPr/>
        </p:nvCxnSpPr>
        <p:spPr>
          <a:xfrm flipH="1">
            <a:off x="5970588" y="3489324"/>
            <a:ext cx="2535237" cy="2597150"/>
          </a:xfrm>
          <a:prstGeom prst="straightConnector1">
            <a:avLst/>
          </a:prstGeom>
          <a:solidFill>
            <a:schemeClr val="accent1"/>
          </a:solidFill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35" name="Shape 235"/>
          <p:cNvSpPr txBox="1">
            <a:spLocks noGrp="1"/>
          </p:cNvSpPr>
          <p:nvPr>
            <p:ph type="title"/>
          </p:nvPr>
        </p:nvSpPr>
        <p:spPr>
          <a:xfrm>
            <a:off x="566738" y="0"/>
            <a:ext cx="65246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 b="1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Psychologische klachten en stoornissen</a:t>
            </a:r>
            <a:endParaRPr dirty="0"/>
          </a:p>
        </p:txBody>
      </p:sp>
      <p:sp>
        <p:nvSpPr>
          <p:cNvPr id="236" name="Shape 236"/>
          <p:cNvSpPr txBox="1"/>
          <p:nvPr/>
        </p:nvSpPr>
        <p:spPr>
          <a:xfrm>
            <a:off x="5448300" y="4403178"/>
            <a:ext cx="47625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4400" b="1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&amp;</a:t>
            </a:r>
            <a:endParaRPr sz="4400" b="1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title"/>
          </p:nvPr>
        </p:nvSpPr>
        <p:spPr>
          <a:xfrm>
            <a:off x="228600" y="161923"/>
            <a:ext cx="7772400" cy="60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Ziekte s</a:t>
            </a:r>
            <a:r>
              <a:rPr lang="nl-NL" sz="2800" b="1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pecifieke emoties</a:t>
            </a:r>
            <a:endParaRPr sz="2800" b="1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395288" y="1174750"/>
            <a:ext cx="8353425" cy="1920875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</a:pPr>
            <a:r>
              <a:rPr lang="nl-NL" sz="240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Angst voor </a:t>
            </a:r>
            <a:r>
              <a:rPr lang="nl-NL" sz="2400" b="1" i="0" u="none" strike="noStrike" cap="none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hypo’s</a:t>
            </a:r>
            <a:endParaRPr sz="2400" b="1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</a:pPr>
            <a:r>
              <a:rPr lang="nl-NL" sz="240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Angst voor </a:t>
            </a:r>
            <a:r>
              <a:rPr lang="nl-NL" sz="24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hartinfarct</a:t>
            </a:r>
          </a:p>
          <a:p>
            <a:pPr marL="342900" marR="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</a:pPr>
            <a:r>
              <a:rPr lang="nl-NL" sz="2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Angst voor </a:t>
            </a:r>
            <a:r>
              <a:rPr lang="nl-NL" sz="24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complicaties/toekomst</a:t>
            </a:r>
            <a:endParaRPr lang="nl-NL" sz="2400" b="1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</a:pPr>
            <a:r>
              <a:rPr lang="nl-NL" sz="240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Lusteloosheid/energie problemen</a:t>
            </a:r>
          </a:p>
          <a:p>
            <a:pPr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</a:pPr>
            <a:r>
              <a:rPr lang="nl-NL" sz="200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endParaRPr dirty="0"/>
          </a:p>
        </p:txBody>
      </p:sp>
      <p:sp>
        <p:nvSpPr>
          <p:cNvPr id="246" name="Shape 246"/>
          <p:cNvSpPr txBox="1"/>
          <p:nvPr/>
        </p:nvSpPr>
        <p:spPr>
          <a:xfrm>
            <a:off x="395287" y="3398837"/>
            <a:ext cx="8353425" cy="1749466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182875" tIns="91425" rIns="91425" bIns="45700" anchor="t" anchorCtr="0">
            <a:noAutofit/>
          </a:bodyPr>
          <a:lstStyle/>
          <a:p>
            <a:pPr marR="0" lvl="0" algn="l" rtl="0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920"/>
            </a:pPr>
            <a:r>
              <a:rPr lang="nl-NL" sz="2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Soms gerelateerd aan gebeurtenis, maar vaak ook niet!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>
            <a:spLocks noGrp="1"/>
          </p:cNvSpPr>
          <p:nvPr>
            <p:ph type="title"/>
          </p:nvPr>
        </p:nvSpPr>
        <p:spPr>
          <a:xfrm>
            <a:off x="195261" y="-36050"/>
            <a:ext cx="65246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72000" anchor="b" anchorCtr="0">
            <a:noAutofit/>
          </a:bodyPr>
          <a:lstStyle/>
          <a:p>
            <a:pPr marL="0" marR="0" lvl="0" indent="0" algn="l" rtl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Op de wip…     van zorgen naar angst</a:t>
            </a:r>
            <a:endParaRPr sz="28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Shape 252"/>
          <p:cNvSpPr txBox="1">
            <a:spLocks noGrp="1"/>
          </p:cNvSpPr>
          <p:nvPr>
            <p:ph type="dt" idx="10"/>
          </p:nvPr>
        </p:nvSpPr>
        <p:spPr>
          <a:xfrm>
            <a:off x="6350000" y="6553200"/>
            <a:ext cx="250825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Shape 253"/>
          <p:cNvSpPr txBox="1">
            <a:spLocks noGrp="1"/>
          </p:cNvSpPr>
          <p:nvPr>
            <p:ph type="sldNum" idx="12"/>
          </p:nvPr>
        </p:nvSpPr>
        <p:spPr>
          <a:xfrm>
            <a:off x="566738" y="6553200"/>
            <a:ext cx="542395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4" name="Shape 254" descr="Afbeeldingsresultaat voor wip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59048" y="2737581"/>
            <a:ext cx="4362450" cy="2495551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Shape 255"/>
          <p:cNvSpPr txBox="1"/>
          <p:nvPr/>
        </p:nvSpPr>
        <p:spPr>
          <a:xfrm>
            <a:off x="195262" y="4394029"/>
            <a:ext cx="2073273" cy="1015663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rgbClr val="1111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Reële zorgen: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‘gezonde angst’</a:t>
            </a:r>
            <a:endParaRPr sz="20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Shape 258"/>
          <p:cNvSpPr txBox="1"/>
          <p:nvPr/>
        </p:nvSpPr>
        <p:spPr>
          <a:xfrm>
            <a:off x="195262" y="3148011"/>
            <a:ext cx="2073275" cy="1015663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rgbClr val="1111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Irreële zorgen: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overmatige angst</a:t>
            </a:r>
            <a:endParaRPr sz="20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Shape 259"/>
          <p:cNvSpPr txBox="1"/>
          <p:nvPr/>
        </p:nvSpPr>
        <p:spPr>
          <a:xfrm>
            <a:off x="195261" y="1611151"/>
            <a:ext cx="2073275" cy="1323439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1111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Vermijding: (</a:t>
            </a:r>
            <a:r>
              <a:rPr lang="nl-NL" sz="20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bijv</a:t>
            </a:r>
            <a:r>
              <a:rPr lang="nl-NL" sz="20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nl-NL" sz="20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l-NL" sz="20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medicatie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 dirty="0">
                <a:solidFill>
                  <a:srgbClr val="002060"/>
                </a:solidFill>
                <a:latin typeface="Calibri"/>
                <a:cs typeface="Calibri"/>
                <a:sym typeface="Calibri"/>
              </a:rPr>
              <a:t>afspraken</a:t>
            </a:r>
            <a:endParaRPr lang="nl-NL" dirty="0"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 dirty="0">
                <a:solidFill>
                  <a:srgbClr val="002060"/>
                </a:solidFill>
                <a:latin typeface="Calibri"/>
                <a:cs typeface="Calibri"/>
                <a:sym typeface="Calibri"/>
              </a:rPr>
              <a:t>beweging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85725" y="171451"/>
            <a:ext cx="7772400" cy="7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nl-NL" b="1" dirty="0"/>
              <a:t>Hoe </a:t>
            </a:r>
            <a:r>
              <a:rPr lang="en-US" altLang="nl-NL" b="1" dirty="0" err="1"/>
              <a:t>werkt</a:t>
            </a:r>
            <a:r>
              <a:rPr lang="en-US" altLang="nl-NL" b="1" dirty="0"/>
              <a:t> </a:t>
            </a:r>
            <a:r>
              <a:rPr lang="en-US" altLang="nl-NL" b="1" dirty="0" err="1"/>
              <a:t>ons</a:t>
            </a:r>
            <a:r>
              <a:rPr lang="en-US" altLang="nl-NL" b="1" dirty="0"/>
              <a:t> </a:t>
            </a:r>
            <a:r>
              <a:rPr lang="en-US" altLang="nl-NL" b="1" dirty="0" err="1"/>
              <a:t>brein</a:t>
            </a:r>
            <a:r>
              <a:rPr lang="en-US" altLang="nl-NL" b="1" dirty="0"/>
              <a:t>? (</a:t>
            </a:r>
            <a:r>
              <a:rPr lang="en-US" altLang="nl-NL" b="1" dirty="0" err="1"/>
              <a:t>kort</a:t>
            </a:r>
            <a:r>
              <a:rPr lang="en-US" altLang="nl-NL" b="1" dirty="0"/>
              <a:t> door de </a:t>
            </a:r>
            <a:r>
              <a:rPr lang="en-US" altLang="nl-NL" b="1" dirty="0" err="1"/>
              <a:t>bocht</a:t>
            </a:r>
            <a:r>
              <a:rPr lang="en-US" altLang="nl-NL" b="1" dirty="0"/>
              <a:t>…)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836" y="906463"/>
            <a:ext cx="6554787" cy="4881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70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44" y="1692681"/>
            <a:ext cx="3083081" cy="4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425" y="1700346"/>
            <a:ext cx="318135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994657"/>
            <a:ext cx="2953865" cy="445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5343" y="917439"/>
            <a:ext cx="8762689" cy="107721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3200" dirty="0">
                <a:solidFill>
                  <a:srgbClr val="002060"/>
                </a:solidFill>
                <a:latin typeface="+mn-lt"/>
              </a:rPr>
              <a:t>Neuropsychologisch perspectief op </a:t>
            </a:r>
          </a:p>
          <a:p>
            <a:pPr algn="ctr"/>
            <a:r>
              <a:rPr lang="nl-NL" sz="3200" dirty="0">
                <a:solidFill>
                  <a:srgbClr val="002060"/>
                </a:solidFill>
                <a:latin typeface="+mn-lt"/>
              </a:rPr>
              <a:t>Emoties en gedrag</a:t>
            </a:r>
            <a:endParaRPr lang="en-GB" sz="32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323528" y="209265"/>
            <a:ext cx="26773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 err="1">
                <a:latin typeface="+mn-lt"/>
              </a:rPr>
              <a:t>LeDoux</a:t>
            </a:r>
            <a:r>
              <a:rPr lang="nl-NL" sz="3200" b="1" dirty="0">
                <a:latin typeface="+mn-lt"/>
              </a:rPr>
              <a:t> &gt; 1996</a:t>
            </a:r>
          </a:p>
        </p:txBody>
      </p:sp>
    </p:spTree>
    <p:extLst>
      <p:ext uri="{BB962C8B-B14F-4D97-AF65-F5344CB8AC3E}">
        <p14:creationId xmlns:p14="http://schemas.microsoft.com/office/powerpoint/2010/main" val="17602197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965081"/>
            <a:ext cx="3407090" cy="15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02" y="1961445"/>
            <a:ext cx="2714643" cy="152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98" y="3537498"/>
            <a:ext cx="3533378" cy="2452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81942"/>
            <a:ext cx="3888432" cy="2464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03648" y="5989662"/>
            <a:ext cx="2309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tx2"/>
                </a:solidFill>
                <a:latin typeface="+mj-lt"/>
              </a:rPr>
              <a:t>Vermijden</a:t>
            </a:r>
            <a:endParaRPr lang="en-GB" sz="32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08956" y="5970612"/>
            <a:ext cx="2309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tx2"/>
                </a:solidFill>
                <a:latin typeface="+mj-lt"/>
              </a:rPr>
              <a:t>Zoeken</a:t>
            </a:r>
            <a:r>
              <a:rPr lang="en-US" sz="3200" dirty="0">
                <a:solidFill>
                  <a:schemeClr val="tx2"/>
                </a:solidFill>
                <a:latin typeface="+mj-lt"/>
              </a:rPr>
              <a:t> op</a:t>
            </a:r>
            <a:endParaRPr lang="en-GB" sz="32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2598" y="1347893"/>
            <a:ext cx="3173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tx2"/>
                </a:solidFill>
                <a:latin typeface="+mj-lt"/>
              </a:rPr>
              <a:t>Wat</a:t>
            </a:r>
            <a:r>
              <a:rPr lang="en-US" sz="3200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+mj-lt"/>
              </a:rPr>
              <a:t>niet</a:t>
            </a:r>
            <a:r>
              <a:rPr lang="en-US" sz="3200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+mj-lt"/>
              </a:rPr>
              <a:t>fijn</a:t>
            </a:r>
            <a:r>
              <a:rPr lang="en-US" sz="3200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+mj-lt"/>
              </a:rPr>
              <a:t>voelt</a:t>
            </a:r>
            <a:endParaRPr lang="en-GB" sz="32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27054" y="1362914"/>
            <a:ext cx="3173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tx2"/>
                </a:solidFill>
                <a:latin typeface="+mj-lt"/>
              </a:rPr>
              <a:t>Wat</a:t>
            </a:r>
            <a:r>
              <a:rPr lang="en-US" sz="3200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+mj-lt"/>
              </a:rPr>
              <a:t>fijn</a:t>
            </a:r>
            <a:r>
              <a:rPr lang="en-US" sz="3200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+mj-lt"/>
              </a:rPr>
              <a:t>voelt</a:t>
            </a:r>
            <a:endParaRPr lang="en-GB" sz="32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75" y="2169808"/>
            <a:ext cx="5962650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89287" y="3401616"/>
            <a:ext cx="39742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+mn-lt"/>
              </a:rPr>
              <a:t>Wij</a:t>
            </a:r>
            <a:r>
              <a:rPr lang="en-US" sz="3200" dirty="0"/>
              <a:t> </a:t>
            </a:r>
            <a:r>
              <a:rPr lang="en-US" sz="3200" dirty="0" err="1"/>
              <a:t>zijn</a:t>
            </a:r>
            <a:r>
              <a:rPr lang="en-US" sz="3200" dirty="0"/>
              <a:t> </a:t>
            </a:r>
            <a:r>
              <a:rPr lang="en-US" sz="3200" dirty="0" err="1"/>
              <a:t>emotie-gestuurde</a:t>
            </a:r>
            <a:r>
              <a:rPr lang="en-US" sz="3200" dirty="0"/>
              <a:t> </a:t>
            </a:r>
            <a:r>
              <a:rPr lang="en-US" sz="3200" dirty="0" err="1"/>
              <a:t>wezens</a:t>
            </a:r>
            <a:endParaRPr lang="en-GB" sz="3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200" dirty="0"/>
              <a:t>Van nature</a:t>
            </a:r>
            <a:r>
              <a:rPr lang="mr-IN" sz="3200" dirty="0"/>
              <a:t>…</a:t>
            </a: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412945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18" grpId="0"/>
      <p:bldP spid="19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646" y="3491192"/>
            <a:ext cx="3038455" cy="210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23" y="3688042"/>
            <a:ext cx="3580383" cy="2269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08593" y="5889422"/>
            <a:ext cx="2309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tx2"/>
                </a:solidFill>
                <a:latin typeface="+mj-lt"/>
              </a:rPr>
              <a:t>Vermijden</a:t>
            </a:r>
            <a:endParaRPr lang="en-GB" sz="32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73302" y="5944921"/>
            <a:ext cx="2309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tx2"/>
                </a:solidFill>
                <a:latin typeface="+mj-lt"/>
              </a:rPr>
              <a:t>Opzoeken</a:t>
            </a:r>
            <a:endParaRPr lang="en-GB" sz="32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7124" y="1081356"/>
            <a:ext cx="3173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tx2"/>
                </a:solidFill>
                <a:latin typeface="+mj-lt"/>
              </a:rPr>
              <a:t>Wat</a:t>
            </a:r>
            <a:r>
              <a:rPr lang="en-US" sz="3200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+mj-lt"/>
              </a:rPr>
              <a:t>niet</a:t>
            </a:r>
            <a:r>
              <a:rPr lang="en-US" sz="3200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+mj-lt"/>
              </a:rPr>
              <a:t>fijn</a:t>
            </a:r>
            <a:r>
              <a:rPr lang="en-US" sz="3200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+mj-lt"/>
              </a:rPr>
              <a:t>voelt</a:t>
            </a:r>
            <a:endParaRPr lang="en-GB" sz="32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69904" y="1080542"/>
            <a:ext cx="3173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tx2"/>
                </a:solidFill>
                <a:latin typeface="+mj-lt"/>
              </a:rPr>
              <a:t>Wat</a:t>
            </a:r>
            <a:r>
              <a:rPr lang="en-US" sz="3200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+mj-lt"/>
              </a:rPr>
              <a:t>fijn</a:t>
            </a:r>
            <a:r>
              <a:rPr lang="en-US" sz="3200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+mj-lt"/>
              </a:rPr>
              <a:t>voelt</a:t>
            </a:r>
            <a:endParaRPr lang="en-GB" sz="32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21" y="1789793"/>
            <a:ext cx="2793944" cy="18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805" y="1789793"/>
            <a:ext cx="1423687" cy="1898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085" y="1789793"/>
            <a:ext cx="2160018" cy="1629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95501" y="91970"/>
            <a:ext cx="8229600" cy="864096"/>
          </a:xfrm>
          <a:prstGeom prst="rect">
            <a:avLst/>
          </a:prstGeom>
          <a:noFill/>
          <a:ln w="38100">
            <a:noFill/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/>
              <a:t>Wij</a:t>
            </a:r>
            <a:r>
              <a:rPr lang="en-US" sz="3200" b="1" dirty="0"/>
              <a:t> </a:t>
            </a:r>
            <a:r>
              <a:rPr lang="en-US" sz="3200" b="1" dirty="0" err="1"/>
              <a:t>kunnen</a:t>
            </a:r>
            <a:r>
              <a:rPr lang="en-US" sz="3200" b="1" dirty="0"/>
              <a:t> </a:t>
            </a:r>
            <a:r>
              <a:rPr lang="en-US" sz="3200" b="1" dirty="0" err="1"/>
              <a:t>ook</a:t>
            </a:r>
            <a:r>
              <a:rPr lang="en-US" sz="3200" b="1" dirty="0"/>
              <a:t> </a:t>
            </a:r>
            <a:r>
              <a:rPr lang="en-US" sz="3200" b="1" dirty="0" err="1"/>
              <a:t>rationeel</a:t>
            </a:r>
            <a:r>
              <a:rPr lang="en-US" sz="3200" b="1" dirty="0"/>
              <a:t> </a:t>
            </a:r>
            <a:r>
              <a:rPr lang="en-US" sz="3200" b="1" dirty="0" err="1"/>
              <a:t>handelen</a:t>
            </a:r>
            <a:endParaRPr lang="en-GB" sz="3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043608" y="3168923"/>
            <a:ext cx="7162800" cy="95410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j-lt"/>
              </a:rPr>
              <a:t>Maar </a:t>
            </a:r>
            <a:r>
              <a:rPr lang="en-US" sz="2800" dirty="0" err="1">
                <a:latin typeface="+mj-lt"/>
              </a:rPr>
              <a:t>alleen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als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dat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niet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teveel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negatieve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emoties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oproept</a:t>
            </a:r>
            <a:r>
              <a:rPr lang="en-US" sz="2800" dirty="0">
                <a:latin typeface="+mj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6330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18" grpId="0"/>
      <p:bldP spid="19" grpId="0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83884"/>
            <a:ext cx="5926968" cy="5411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 bwMode="auto">
          <a:xfrm>
            <a:off x="2647950" y="2486025"/>
            <a:ext cx="3124200" cy="1076325"/>
          </a:xfrm>
          <a:prstGeom prst="ellipse">
            <a:avLst/>
          </a:prstGeom>
          <a:noFill/>
          <a:ln w="5715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3667125" y="3737034"/>
            <a:ext cx="542925" cy="520641"/>
          </a:xfrm>
          <a:prstGeom prst="ellipse">
            <a:avLst/>
          </a:prstGeom>
          <a:noFill/>
          <a:ln w="762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6222" y="1752600"/>
            <a:ext cx="1866900" cy="1077218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2"/>
                </a:solidFill>
                <a:latin typeface="+mj-lt"/>
              </a:rPr>
              <a:t>Rationele</a:t>
            </a:r>
            <a:r>
              <a:rPr lang="en-US" sz="32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+mj-lt"/>
              </a:rPr>
              <a:t>brein</a:t>
            </a:r>
            <a:endParaRPr lang="en-GB" sz="32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0" y="4514850"/>
            <a:ext cx="2138362" cy="10772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2"/>
                </a:solidFill>
                <a:latin typeface="+mj-lt"/>
              </a:rPr>
              <a:t>Emotionele</a:t>
            </a:r>
            <a:r>
              <a:rPr lang="en-US" sz="32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+mj-lt"/>
              </a:rPr>
              <a:t>brein</a:t>
            </a:r>
            <a:endParaRPr lang="en-GB" sz="32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51520" y="28758"/>
            <a:ext cx="8229600" cy="1008112"/>
          </a:xfrm>
          <a:prstGeom prst="rect">
            <a:avLst/>
          </a:prstGeom>
          <a:noFill/>
          <a:ln w="38100">
            <a:noFill/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300" b="1" dirty="0" err="1"/>
              <a:t>Emoties</a:t>
            </a:r>
            <a:r>
              <a:rPr lang="en-US" sz="3300" b="1" dirty="0"/>
              <a:t> </a:t>
            </a:r>
            <a:r>
              <a:rPr lang="en-US" sz="3300" b="1" dirty="0" err="1"/>
              <a:t>nemen</a:t>
            </a:r>
            <a:r>
              <a:rPr lang="en-US" sz="3300" b="1" dirty="0"/>
              <a:t> de ‘shortcut</a:t>
            </a:r>
            <a:r>
              <a:rPr lang="en-US" sz="3600" dirty="0"/>
              <a:t>’</a:t>
            </a:r>
            <a:endParaRPr lang="en-GB" sz="36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686222" y="1484784"/>
            <a:ext cx="1653530" cy="158417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686222" y="1412776"/>
            <a:ext cx="1866900" cy="172819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186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10" grpId="0" animBg="1"/>
      <p:bldP spid="1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187168-A78C-732A-2D73-A66AAE950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9819" y="2213319"/>
            <a:ext cx="1579827" cy="37331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CCAA-9EEE-458A-A60C-D7A40EE48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bg1"/>
                </a:solidFill>
              </a:rPr>
              <a:t>Link </a:t>
            </a:r>
            <a:r>
              <a:rPr lang="en-US" sz="3200" dirty="0" err="1">
                <a:solidFill>
                  <a:schemeClr val="bg1"/>
                </a:solidFill>
              </a:rPr>
              <a:t>tussen</a:t>
            </a:r>
            <a:r>
              <a:rPr lang="en-US" sz="3200" dirty="0">
                <a:solidFill>
                  <a:schemeClr val="bg1"/>
                </a:solidFill>
              </a:rPr>
              <a:t> het </a:t>
            </a:r>
            <a:r>
              <a:rPr lang="en-US" sz="3200" dirty="0" err="1">
                <a:solidFill>
                  <a:schemeClr val="bg1"/>
                </a:solidFill>
              </a:rPr>
              <a:t>brein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en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lijf</a:t>
            </a:r>
            <a:endParaRPr lang="nl-NL" sz="32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00C2A8-2DEB-4537-BB32-8859FBE84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54" y="2187264"/>
            <a:ext cx="1579827" cy="37331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7BCAE6-D87A-4BD4-A83E-37C818C395D9}"/>
              </a:ext>
            </a:extLst>
          </p:cNvPr>
          <p:cNvSpPr txBox="1"/>
          <p:nvPr/>
        </p:nvSpPr>
        <p:spPr>
          <a:xfrm>
            <a:off x="2698321" y="3683878"/>
            <a:ext cx="35549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+mn-lt"/>
              </a:rPr>
              <a:t>Lichamelijke</a:t>
            </a:r>
            <a:r>
              <a:rPr lang="en-US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+mn-lt"/>
              </a:rPr>
              <a:t>klachten</a:t>
            </a:r>
            <a:r>
              <a:rPr lang="en-US" dirty="0">
                <a:solidFill>
                  <a:srgbClr val="002060"/>
                </a:solidFill>
                <a:latin typeface="+mn-lt"/>
              </a:rPr>
              <a:t>: </a:t>
            </a:r>
            <a:r>
              <a:rPr lang="en-US" dirty="0" err="1">
                <a:solidFill>
                  <a:srgbClr val="002060"/>
                </a:solidFill>
                <a:latin typeface="+mn-lt"/>
              </a:rPr>
              <a:t>moe</a:t>
            </a:r>
            <a:r>
              <a:rPr lang="en-US" dirty="0">
                <a:solidFill>
                  <a:srgbClr val="002060"/>
                </a:solidFill>
                <a:latin typeface="+mn-lt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+mn-lt"/>
              </a:rPr>
              <a:t>pijn</a:t>
            </a:r>
            <a:r>
              <a:rPr lang="en-US" dirty="0">
                <a:solidFill>
                  <a:srgbClr val="002060"/>
                </a:solidFill>
                <a:latin typeface="+mn-lt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+mn-lt"/>
              </a:rPr>
              <a:t>spierspanning</a:t>
            </a:r>
            <a:r>
              <a:rPr lang="en-US" dirty="0">
                <a:solidFill>
                  <a:srgbClr val="002060"/>
                </a:solidFill>
                <a:latin typeface="+mn-lt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+mn-lt"/>
              </a:rPr>
              <a:t>moeite</a:t>
            </a:r>
            <a:r>
              <a:rPr lang="en-US" dirty="0">
                <a:solidFill>
                  <a:srgbClr val="002060"/>
                </a:solidFill>
                <a:latin typeface="+mn-lt"/>
              </a:rPr>
              <a:t> met eten of </a:t>
            </a:r>
            <a:r>
              <a:rPr lang="en-US" dirty="0" err="1">
                <a:solidFill>
                  <a:srgbClr val="002060"/>
                </a:solidFill>
                <a:latin typeface="+mn-lt"/>
              </a:rPr>
              <a:t>slapen</a:t>
            </a:r>
            <a:r>
              <a:rPr lang="en-US" dirty="0">
                <a:solidFill>
                  <a:srgbClr val="002060"/>
                </a:solidFill>
                <a:latin typeface="+mn-lt"/>
              </a:rPr>
              <a:t>,</a:t>
            </a:r>
          </a:p>
          <a:p>
            <a:pPr algn="ctr"/>
            <a:r>
              <a:rPr lang="en-US" dirty="0" err="1">
                <a:solidFill>
                  <a:srgbClr val="002060"/>
                </a:solidFill>
                <a:latin typeface="+mn-lt"/>
              </a:rPr>
              <a:t>bloedsuikers</a:t>
            </a:r>
            <a:r>
              <a:rPr lang="en-US" dirty="0">
                <a:solidFill>
                  <a:srgbClr val="002060"/>
                </a:solidFill>
                <a:latin typeface="+mn-lt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+mn-lt"/>
              </a:rPr>
              <a:t>bloeddruk</a:t>
            </a:r>
            <a:r>
              <a:rPr lang="en-US" dirty="0">
                <a:solidFill>
                  <a:srgbClr val="002060"/>
                </a:solidFill>
                <a:latin typeface="+mn-lt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+mn-lt"/>
              </a:rPr>
              <a:t>hartkloppingen</a:t>
            </a:r>
            <a:r>
              <a:rPr lang="en-US" dirty="0">
                <a:solidFill>
                  <a:srgbClr val="002060"/>
                </a:solidFill>
                <a:latin typeface="+mn-lt"/>
              </a:rPr>
              <a:t> </a:t>
            </a:r>
            <a:endParaRPr lang="nl-NL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8EFA37-4A81-4010-BB9A-A78AE00402C2}"/>
              </a:ext>
            </a:extLst>
          </p:cNvPr>
          <p:cNvSpPr txBox="1"/>
          <p:nvPr/>
        </p:nvSpPr>
        <p:spPr>
          <a:xfrm>
            <a:off x="4096055" y="2186002"/>
            <a:ext cx="35549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+mn-lt"/>
              </a:rPr>
              <a:t>Prikkelbaar</a:t>
            </a:r>
            <a:r>
              <a:rPr lang="en-US" dirty="0">
                <a:solidFill>
                  <a:srgbClr val="002060"/>
                </a:solidFill>
                <a:latin typeface="+mn-lt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+mn-lt"/>
              </a:rPr>
              <a:t>emotioneler</a:t>
            </a:r>
            <a:r>
              <a:rPr lang="en-US" dirty="0">
                <a:solidFill>
                  <a:srgbClr val="002060"/>
                </a:solidFill>
                <a:latin typeface="+mn-lt"/>
              </a:rPr>
              <a:t>, </a:t>
            </a:r>
          </a:p>
          <a:p>
            <a:pPr algn="ctr"/>
            <a:r>
              <a:rPr lang="en-US" dirty="0">
                <a:solidFill>
                  <a:srgbClr val="002060"/>
                </a:solidFill>
                <a:latin typeface="+mn-lt"/>
              </a:rPr>
              <a:t>minder </a:t>
            </a:r>
            <a:r>
              <a:rPr lang="en-US" dirty="0" err="1">
                <a:solidFill>
                  <a:srgbClr val="002060"/>
                </a:solidFill>
                <a:latin typeface="+mn-lt"/>
              </a:rPr>
              <a:t>concentratie</a:t>
            </a:r>
            <a:r>
              <a:rPr lang="en-US" dirty="0">
                <a:solidFill>
                  <a:srgbClr val="002060"/>
                </a:solidFill>
                <a:latin typeface="+mn-lt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+mn-lt"/>
              </a:rPr>
              <a:t>geheugen</a:t>
            </a:r>
            <a:r>
              <a:rPr lang="en-US" dirty="0">
                <a:solidFill>
                  <a:srgbClr val="002060"/>
                </a:solidFill>
                <a:latin typeface="+mn-lt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+mn-lt"/>
              </a:rPr>
              <a:t>overprikkeld</a:t>
            </a:r>
            <a:endParaRPr lang="nl-NL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3" name="Arrow: Up 12">
            <a:extLst>
              <a:ext uri="{FF2B5EF4-FFF2-40B4-BE49-F238E27FC236}">
                <a16:creationId xmlns:a16="http://schemas.microsoft.com/office/drawing/2014/main" id="{8DD6940E-BEE4-47A6-BF96-AEE9D58541C7}"/>
              </a:ext>
            </a:extLst>
          </p:cNvPr>
          <p:cNvSpPr/>
          <p:nvPr/>
        </p:nvSpPr>
        <p:spPr>
          <a:xfrm>
            <a:off x="8073253" y="2356349"/>
            <a:ext cx="363474" cy="121699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0D88C1-A23D-4B0D-B950-9F7B1951BCEA}"/>
              </a:ext>
            </a:extLst>
          </p:cNvPr>
          <p:cNvSpPr txBox="1"/>
          <p:nvPr/>
        </p:nvSpPr>
        <p:spPr>
          <a:xfrm>
            <a:off x="1492981" y="2186003"/>
            <a:ext cx="23360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+mn-lt"/>
              </a:rPr>
              <a:t>Negatieve</a:t>
            </a:r>
            <a:r>
              <a:rPr lang="en-US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+mn-lt"/>
              </a:rPr>
              <a:t>emoties</a:t>
            </a:r>
            <a:r>
              <a:rPr lang="en-US" dirty="0">
                <a:solidFill>
                  <a:srgbClr val="002060"/>
                </a:solidFill>
                <a:latin typeface="+mn-lt"/>
              </a:rPr>
              <a:t>, stress, </a:t>
            </a:r>
            <a:r>
              <a:rPr lang="en-US" dirty="0" err="1">
                <a:solidFill>
                  <a:srgbClr val="002060"/>
                </a:solidFill>
                <a:latin typeface="+mn-lt"/>
              </a:rPr>
              <a:t>overprikkeld</a:t>
            </a:r>
            <a:endParaRPr lang="nl-NL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CDBAAE6B-56F3-42D9-B030-D55FB05115AB}"/>
              </a:ext>
            </a:extLst>
          </p:cNvPr>
          <p:cNvSpPr/>
          <p:nvPr/>
        </p:nvSpPr>
        <p:spPr>
          <a:xfrm>
            <a:off x="707273" y="2284835"/>
            <a:ext cx="363474" cy="121699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</p:spTree>
    <p:extLst>
      <p:ext uri="{BB962C8B-B14F-4D97-AF65-F5344CB8AC3E}">
        <p14:creationId xmlns:p14="http://schemas.microsoft.com/office/powerpoint/2010/main" val="359543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3" grpId="0" animBg="1"/>
      <p:bldP spid="14" grpId="0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566738" y="0"/>
            <a:ext cx="65246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72000" anchor="b" anchorCtr="0">
            <a:noAutofit/>
          </a:bodyPr>
          <a:lstStyle/>
          <a:p>
            <a:pPr marL="0" marR="0" lvl="0" indent="0" algn="l" rtl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 (r)evolutie binnen de geneeskunde</a:t>
            </a:r>
            <a:endParaRPr sz="32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Shape 276"/>
          <p:cNvSpPr txBox="1">
            <a:spLocks noGrp="1"/>
          </p:cNvSpPr>
          <p:nvPr>
            <p:ph type="dt" idx="10"/>
          </p:nvPr>
        </p:nvSpPr>
        <p:spPr>
          <a:xfrm>
            <a:off x="6350000" y="6553200"/>
            <a:ext cx="250825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Shape 277"/>
          <p:cNvSpPr txBox="1">
            <a:spLocks noGrp="1"/>
          </p:cNvSpPr>
          <p:nvPr>
            <p:ph type="sldNum" idx="12"/>
          </p:nvPr>
        </p:nvSpPr>
        <p:spPr>
          <a:xfrm>
            <a:off x="566738" y="6553200"/>
            <a:ext cx="542395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9" name="Shape 279" descr="Afbeeldingsresultaat voor naalden insuline diabetes oud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8111" y="2236820"/>
            <a:ext cx="876380" cy="1356294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Shape 285"/>
          <p:cNvSpPr txBox="1"/>
          <p:nvPr/>
        </p:nvSpPr>
        <p:spPr>
          <a:xfrm>
            <a:off x="258111" y="4339458"/>
            <a:ext cx="354330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Focus op ‘’</a:t>
            </a:r>
            <a:r>
              <a:rPr lang="en-US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Overleven</a:t>
            </a:r>
            <a:r>
              <a:rPr lang="en-US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’’</a:t>
            </a:r>
            <a:endParaRPr lang="en-US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Shape 286"/>
          <p:cNvSpPr txBox="1"/>
          <p:nvPr/>
        </p:nvSpPr>
        <p:spPr>
          <a:xfrm>
            <a:off x="4738908" y="4339457"/>
            <a:ext cx="3767803" cy="1869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Focus op Kwaliteit van Leven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>
                <a:solidFill>
                  <a:schemeClr val="lt2"/>
                </a:solidFill>
                <a:latin typeface="Calibri"/>
                <a:cs typeface="Calibri"/>
                <a:sym typeface="Calibri"/>
              </a:rPr>
              <a:t>‘Persoonsgericht’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>
                <a:solidFill>
                  <a:schemeClr val="lt2"/>
                </a:solidFill>
                <a:latin typeface="Calibri"/>
                <a:cs typeface="Calibri"/>
                <a:sym typeface="Calibri"/>
              </a:rPr>
              <a:t>‘</a:t>
            </a:r>
            <a:r>
              <a:rPr lang="nl-NL" dirty="0" err="1">
                <a:solidFill>
                  <a:schemeClr val="lt2"/>
                </a:solidFill>
                <a:latin typeface="Calibri"/>
                <a:cs typeface="Calibri"/>
                <a:sym typeface="Calibri"/>
              </a:rPr>
              <a:t>Patient</a:t>
            </a:r>
            <a:r>
              <a:rPr lang="nl-NL" dirty="0">
                <a:solidFill>
                  <a:schemeClr val="lt2"/>
                </a:solidFill>
                <a:latin typeface="Calibri"/>
                <a:cs typeface="Calibri"/>
                <a:sym typeface="Calibri"/>
              </a:rPr>
              <a:t> Empowerment’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nl-NL" dirty="0">
                <a:solidFill>
                  <a:schemeClr val="lt2"/>
                </a:solidFill>
                <a:latin typeface="Calibri"/>
                <a:cs typeface="Calibri"/>
                <a:sym typeface="Calibri"/>
              </a:rPr>
              <a:t>‘Leefstijl’ 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nl-NL" dirty="0">
                <a:solidFill>
                  <a:schemeClr val="lt2"/>
                </a:solidFill>
                <a:latin typeface="Calibri"/>
                <a:cs typeface="Calibri"/>
                <a:sym typeface="Calibri"/>
              </a:rPr>
              <a:t>‘</a:t>
            </a:r>
            <a:r>
              <a:rPr lang="nl-NL" b="1" dirty="0">
                <a:solidFill>
                  <a:schemeClr val="lt2"/>
                </a:solidFill>
                <a:latin typeface="Calibri"/>
                <a:cs typeface="Calibri"/>
                <a:sym typeface="Calibri"/>
              </a:rPr>
              <a:t>Zelfmanagement</a:t>
            </a:r>
            <a:r>
              <a:rPr lang="nl-NL" dirty="0">
                <a:solidFill>
                  <a:schemeClr val="lt2"/>
                </a:solidFill>
                <a:latin typeface="Calibri"/>
                <a:cs typeface="Calibri"/>
                <a:sym typeface="Calibri"/>
              </a:rPr>
              <a:t>’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7CE672-25C3-4CB1-A31D-905CFD998C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3257" y="1949394"/>
            <a:ext cx="3543301" cy="1993107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1041A116-2F41-4D16-889E-E41A5BD0650F}"/>
              </a:ext>
            </a:extLst>
          </p:cNvPr>
          <p:cNvSpPr/>
          <p:nvPr/>
        </p:nvSpPr>
        <p:spPr bwMode="auto">
          <a:xfrm>
            <a:off x="3154343" y="2703631"/>
            <a:ext cx="978408" cy="4846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BC33AC-B54F-2806-67EF-E9E16E7A48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1410" y="1386349"/>
            <a:ext cx="1740245" cy="9788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DE7B47-6573-F2C8-6874-D1AB3B051F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4346" y="2586207"/>
            <a:ext cx="1356294" cy="135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999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" grpId="0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C7A50-1E60-F492-2691-88325FE8D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/>
              <a:t>Disbalans</a:t>
            </a:r>
            <a:r>
              <a:rPr lang="en-US" sz="3200" dirty="0"/>
              <a:t> </a:t>
            </a:r>
            <a:r>
              <a:rPr lang="en-US" sz="3200" dirty="0" err="1"/>
              <a:t>en</a:t>
            </a:r>
            <a:r>
              <a:rPr lang="en-US" sz="3200" dirty="0"/>
              <a:t> </a:t>
            </a:r>
            <a:r>
              <a:rPr lang="en-US" sz="3200" dirty="0" err="1"/>
              <a:t>klachten</a:t>
            </a:r>
            <a:endParaRPr lang="nl-NL" sz="3200" dirty="0"/>
          </a:p>
        </p:txBody>
      </p:sp>
      <p:pic>
        <p:nvPicPr>
          <p:cNvPr id="8" name="Content Placeholder 7" descr="Business man pulling a block from Jenga tower">
            <a:extLst>
              <a:ext uri="{FF2B5EF4-FFF2-40B4-BE49-F238E27FC236}">
                <a16:creationId xmlns:a16="http://schemas.microsoft.com/office/drawing/2014/main" id="{FF7FEE10-DA07-72D4-BBA8-7766293A38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04009" y="3429000"/>
            <a:ext cx="4244423" cy="282892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832D72-1C1A-5D88-D2CF-15E2D649DBB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4DFC4CA-C18C-1948-860B-AB40FEDD7F72}" type="datetime5">
              <a:rPr lang="nl-NL" smtClean="0"/>
              <a:t>11-dec-23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B5936D-5926-ACC3-C12B-E324EFE195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06AC46-015F-6E44-B83A-36E79AEF5356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80ED08-3538-D7BD-5410-2D354C86EE68}"/>
              </a:ext>
            </a:extLst>
          </p:cNvPr>
          <p:cNvSpPr txBox="1"/>
          <p:nvPr/>
        </p:nvSpPr>
        <p:spPr>
          <a:xfrm>
            <a:off x="566738" y="1607652"/>
            <a:ext cx="8200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+mn-lt"/>
              </a:rPr>
              <a:t> Elke </a:t>
            </a:r>
            <a:r>
              <a:rPr lang="en-US" dirty="0" err="1">
                <a:solidFill>
                  <a:srgbClr val="002060"/>
                </a:solidFill>
                <a:latin typeface="+mn-lt"/>
              </a:rPr>
              <a:t>vorm</a:t>
            </a:r>
            <a:r>
              <a:rPr lang="en-US" dirty="0">
                <a:solidFill>
                  <a:srgbClr val="002060"/>
                </a:solidFill>
                <a:latin typeface="+mn-lt"/>
              </a:rPr>
              <a:t> van </a:t>
            </a:r>
            <a:r>
              <a:rPr lang="en-US" b="1" dirty="0" err="1">
                <a:solidFill>
                  <a:srgbClr val="002060"/>
                </a:solidFill>
                <a:latin typeface="+mn-lt"/>
              </a:rPr>
              <a:t>disbalans</a:t>
            </a:r>
            <a:r>
              <a:rPr lang="en-US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+mn-lt"/>
              </a:rPr>
              <a:t>maakt</a:t>
            </a:r>
            <a:r>
              <a:rPr lang="en-US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+mn-lt"/>
              </a:rPr>
              <a:t>mensen</a:t>
            </a:r>
            <a:r>
              <a:rPr lang="en-US" dirty="0">
                <a:solidFill>
                  <a:srgbClr val="002060"/>
                </a:solidFill>
                <a:latin typeface="+mn-lt"/>
              </a:rPr>
              <a:t> </a:t>
            </a:r>
          </a:p>
          <a:p>
            <a:pPr algn="ctr"/>
            <a:r>
              <a:rPr lang="en-US" dirty="0" err="1">
                <a:solidFill>
                  <a:srgbClr val="002060"/>
                </a:solidFill>
                <a:latin typeface="+mn-lt"/>
              </a:rPr>
              <a:t>gevoeliger</a:t>
            </a:r>
            <a:r>
              <a:rPr lang="en-US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+mn-lt"/>
              </a:rPr>
              <a:t>voor</a:t>
            </a:r>
            <a:r>
              <a:rPr lang="en-US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+mn-lt"/>
              </a:rPr>
              <a:t>negatieve</a:t>
            </a:r>
            <a:r>
              <a:rPr lang="en-US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+mn-lt"/>
              </a:rPr>
              <a:t>emoties</a:t>
            </a:r>
            <a:r>
              <a:rPr lang="en-US" dirty="0">
                <a:solidFill>
                  <a:srgbClr val="002060"/>
                </a:solidFill>
                <a:latin typeface="+mn-lt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+mn-lt"/>
              </a:rPr>
              <a:t>psychische</a:t>
            </a:r>
            <a:r>
              <a:rPr lang="en-US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+mn-lt"/>
              </a:rPr>
              <a:t>en</a:t>
            </a:r>
            <a:r>
              <a:rPr lang="en-US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+mn-lt"/>
              </a:rPr>
              <a:t>lichamelijke</a:t>
            </a:r>
            <a:r>
              <a:rPr lang="en-US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+mn-lt"/>
              </a:rPr>
              <a:t>klachten</a:t>
            </a:r>
            <a:r>
              <a:rPr lang="en-US" dirty="0">
                <a:solidFill>
                  <a:srgbClr val="002060"/>
                </a:solidFill>
                <a:latin typeface="+mn-lt"/>
              </a:rPr>
              <a:t> </a:t>
            </a:r>
            <a:endParaRPr lang="nl-NL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382816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17502-B9A8-1F9C-7A05-6F938E2703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738" y="2340751"/>
            <a:ext cx="8291512" cy="1088249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chemeClr val="bg2"/>
                </a:solidFill>
              </a:rPr>
              <a:t>Om de </a:t>
            </a:r>
            <a:r>
              <a:rPr lang="en-US" sz="2400" dirty="0" err="1">
                <a:solidFill>
                  <a:schemeClr val="bg2"/>
                </a:solidFill>
              </a:rPr>
              <a:t>balans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te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bewaken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en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goed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voor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jezelf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te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zorgen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moet</a:t>
            </a:r>
            <a:r>
              <a:rPr lang="en-US" sz="2400" dirty="0">
                <a:solidFill>
                  <a:schemeClr val="bg2"/>
                </a:solidFill>
              </a:rPr>
              <a:t> je </a:t>
            </a:r>
            <a:r>
              <a:rPr lang="en-US" sz="2400" dirty="0" err="1">
                <a:solidFill>
                  <a:schemeClr val="bg2"/>
                </a:solidFill>
              </a:rPr>
              <a:t>weten</a:t>
            </a:r>
            <a:r>
              <a:rPr lang="en-US" sz="2400" dirty="0">
                <a:solidFill>
                  <a:schemeClr val="bg2"/>
                </a:solidFill>
              </a:rPr>
              <a:t> hoe je </a:t>
            </a:r>
            <a:r>
              <a:rPr lang="en-US" sz="2400" dirty="0" err="1">
                <a:solidFill>
                  <a:schemeClr val="bg2"/>
                </a:solidFill>
              </a:rPr>
              <a:t>je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b="1" dirty="0" err="1">
                <a:solidFill>
                  <a:schemeClr val="bg2"/>
                </a:solidFill>
              </a:rPr>
              <a:t>voelt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en</a:t>
            </a:r>
            <a:r>
              <a:rPr lang="en-US" sz="2400" dirty="0">
                <a:solidFill>
                  <a:schemeClr val="bg2"/>
                </a:solidFill>
              </a:rPr>
              <a:t> wat je </a:t>
            </a:r>
            <a:r>
              <a:rPr lang="en-US" sz="2400" dirty="0" err="1">
                <a:solidFill>
                  <a:schemeClr val="bg2"/>
                </a:solidFill>
              </a:rPr>
              <a:t>nodig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hebt</a:t>
            </a:r>
            <a:endParaRPr lang="nl-NL" sz="2400" dirty="0">
              <a:solidFill>
                <a:schemeClr val="bg2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6722C-25AA-DCC9-D333-652C5FC0A29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4DFC4CA-C18C-1948-860B-AB40FEDD7F72}" type="datetime5">
              <a:rPr lang="nl-NL" smtClean="0"/>
              <a:t>11-dec-23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732C33-8585-A6C2-AD72-9AE9878534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06AC46-015F-6E44-B83A-36E79AEF5356}" type="slidenum">
              <a:rPr lang="en-GB" smtClean="0"/>
              <a:pPr/>
              <a:t>21</a:t>
            </a:fld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E0AEB3-B21A-E086-2DA3-155F16010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168" y="3886555"/>
            <a:ext cx="7070651" cy="189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4673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B14F0-BED8-7EDF-0447-8564E4739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/>
              <a:t>Stoplicht</a:t>
            </a:r>
            <a:r>
              <a:rPr lang="en-US" sz="3200" dirty="0"/>
              <a:t> </a:t>
            </a:r>
            <a:r>
              <a:rPr lang="en-US" sz="3200" dirty="0" err="1"/>
              <a:t>metafoor</a:t>
            </a:r>
            <a:r>
              <a:rPr lang="en-US" sz="3200" dirty="0"/>
              <a:t>: wat VOEL je?</a:t>
            </a:r>
            <a:endParaRPr lang="nl-NL" sz="32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FA1A2B2-B773-4CC8-86EE-3CDB70C975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550"/>
          <a:stretch/>
        </p:blipFill>
        <p:spPr>
          <a:xfrm>
            <a:off x="221225" y="1070846"/>
            <a:ext cx="5075843" cy="511333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D6F6F-4934-1479-FBBD-591B61CC0F1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4DFC4CA-C18C-1948-860B-AB40FEDD7F72}" type="datetime5">
              <a:rPr lang="nl-NL" smtClean="0"/>
              <a:t>11-dec-23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C97616-4F10-FF33-BF5E-9B04D5CF65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06AC46-015F-6E44-B83A-36E79AEF5356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63FEED-5DDB-4390-1405-F523D0F63D4F}"/>
              </a:ext>
            </a:extLst>
          </p:cNvPr>
          <p:cNvSpPr/>
          <p:nvPr/>
        </p:nvSpPr>
        <p:spPr bwMode="auto">
          <a:xfrm>
            <a:off x="1592826" y="4874342"/>
            <a:ext cx="530942" cy="272845"/>
          </a:xfrm>
          <a:prstGeom prst="rect">
            <a:avLst/>
          </a:prstGeom>
          <a:solidFill>
            <a:schemeClr val="accent6">
              <a:lumMod val="75000"/>
              <a:lumOff val="25000"/>
            </a:schemeClr>
          </a:solidFill>
          <a:ln w="9525" cap="flat" cmpd="sng" algn="ctr">
            <a:solidFill>
              <a:schemeClr val="accent6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7369ED-04B4-3946-7EA6-91BDDFCE1380}"/>
              </a:ext>
            </a:extLst>
          </p:cNvPr>
          <p:cNvSpPr txBox="1"/>
          <p:nvPr/>
        </p:nvSpPr>
        <p:spPr>
          <a:xfrm>
            <a:off x="3377381" y="4026310"/>
            <a:ext cx="4712109" cy="461665"/>
          </a:xfrm>
          <a:prstGeom prst="rect">
            <a:avLst/>
          </a:prstGeom>
          <a:solidFill>
            <a:srgbClr val="00B050"/>
          </a:solidFill>
          <a:ln>
            <a:solidFill>
              <a:schemeClr val="accent6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+mn-lt"/>
              </a:rPr>
              <a:t>Lekker in je vel, </a:t>
            </a:r>
            <a:r>
              <a:rPr lang="en-US" dirty="0" err="1">
                <a:solidFill>
                  <a:schemeClr val="bg2"/>
                </a:solidFill>
                <a:latin typeface="+mn-lt"/>
              </a:rPr>
              <a:t>ontspannen</a:t>
            </a:r>
            <a:endParaRPr lang="nl-NL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78A296-C797-267F-9199-95D921F202C9}"/>
              </a:ext>
            </a:extLst>
          </p:cNvPr>
          <p:cNvSpPr txBox="1"/>
          <p:nvPr/>
        </p:nvSpPr>
        <p:spPr>
          <a:xfrm>
            <a:off x="3392949" y="3347874"/>
            <a:ext cx="4712109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2"/>
                </a:solidFill>
                <a:latin typeface="+mn-lt"/>
              </a:rPr>
              <a:t>Beginnende</a:t>
            </a:r>
            <a:r>
              <a:rPr lang="en-US" dirty="0">
                <a:solidFill>
                  <a:schemeClr val="bg2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+mn-lt"/>
              </a:rPr>
              <a:t>klachten</a:t>
            </a:r>
            <a:endParaRPr lang="nl-NL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ECC353-EF26-D9C2-6108-520DA20C272C}"/>
              </a:ext>
            </a:extLst>
          </p:cNvPr>
          <p:cNvSpPr txBox="1"/>
          <p:nvPr/>
        </p:nvSpPr>
        <p:spPr>
          <a:xfrm>
            <a:off x="3392948" y="2831690"/>
            <a:ext cx="4712109" cy="461665"/>
          </a:xfrm>
          <a:prstGeom prst="rect">
            <a:avLst/>
          </a:prstGeom>
          <a:solidFill>
            <a:srgbClr val="D97827"/>
          </a:solidFill>
          <a:ln>
            <a:solidFill>
              <a:schemeClr val="accent6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2"/>
                </a:solidFill>
                <a:latin typeface="+mn-lt"/>
              </a:rPr>
              <a:t>Oplopende</a:t>
            </a:r>
            <a:r>
              <a:rPr lang="en-US" dirty="0">
                <a:solidFill>
                  <a:schemeClr val="bg2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+mn-lt"/>
              </a:rPr>
              <a:t>klachten</a:t>
            </a:r>
            <a:endParaRPr lang="nl-NL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2ED3B3-E8B0-B63B-5768-6E970DF7D0C5}"/>
              </a:ext>
            </a:extLst>
          </p:cNvPr>
          <p:cNvSpPr txBox="1"/>
          <p:nvPr/>
        </p:nvSpPr>
        <p:spPr>
          <a:xfrm>
            <a:off x="3392128" y="2111933"/>
            <a:ext cx="4712109" cy="461665"/>
          </a:xfrm>
          <a:prstGeom prst="rect">
            <a:avLst/>
          </a:prstGeom>
          <a:solidFill>
            <a:srgbClr val="FF0000"/>
          </a:solidFill>
          <a:ln>
            <a:solidFill>
              <a:schemeClr val="accent6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+mn-lt"/>
              </a:rPr>
              <a:t>‘Crisis’</a:t>
            </a:r>
            <a:endParaRPr lang="nl-NL" dirty="0">
              <a:solidFill>
                <a:schemeClr val="bg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6731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B14F0-BED8-7EDF-0447-8564E4739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/>
              <a:t>Stoplicht</a:t>
            </a:r>
            <a:r>
              <a:rPr lang="en-US" sz="3200" dirty="0"/>
              <a:t> </a:t>
            </a:r>
            <a:r>
              <a:rPr lang="en-US" sz="3200" dirty="0" err="1"/>
              <a:t>metafoor</a:t>
            </a:r>
            <a:r>
              <a:rPr lang="en-US" sz="3200" dirty="0"/>
              <a:t>: wat DOE je?</a:t>
            </a:r>
            <a:endParaRPr lang="nl-NL" sz="32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FA1A2B2-B773-4CC8-86EE-3CDB70C975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550"/>
          <a:stretch/>
        </p:blipFill>
        <p:spPr>
          <a:xfrm>
            <a:off x="2594518" y="1310950"/>
            <a:ext cx="5075843" cy="511333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D6F6F-4934-1479-FBBD-591B61CC0F1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4DFC4CA-C18C-1948-860B-AB40FEDD7F72}" type="datetime5">
              <a:rPr lang="nl-NL" smtClean="0"/>
              <a:t>11-dec-23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C97616-4F10-FF33-BF5E-9B04D5CF65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06AC46-015F-6E44-B83A-36E79AEF5356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63FEED-5DDB-4390-1405-F523D0F63D4F}"/>
              </a:ext>
            </a:extLst>
          </p:cNvPr>
          <p:cNvSpPr/>
          <p:nvPr/>
        </p:nvSpPr>
        <p:spPr bwMode="auto">
          <a:xfrm>
            <a:off x="4041058" y="5147187"/>
            <a:ext cx="530942" cy="272845"/>
          </a:xfrm>
          <a:prstGeom prst="rect">
            <a:avLst/>
          </a:prstGeom>
          <a:solidFill>
            <a:schemeClr val="accent6">
              <a:lumMod val="75000"/>
              <a:lumOff val="25000"/>
            </a:schemeClr>
          </a:solidFill>
          <a:ln w="9525" cap="flat" cmpd="sng" algn="ctr">
            <a:solidFill>
              <a:schemeClr val="accent6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7369ED-04B4-3946-7EA6-91BDDFCE1380}"/>
              </a:ext>
            </a:extLst>
          </p:cNvPr>
          <p:cNvSpPr txBox="1"/>
          <p:nvPr/>
        </p:nvSpPr>
        <p:spPr>
          <a:xfrm>
            <a:off x="6682863" y="4557918"/>
            <a:ext cx="2175387" cy="461665"/>
          </a:xfrm>
          <a:prstGeom prst="rect">
            <a:avLst/>
          </a:prstGeom>
          <a:solidFill>
            <a:srgbClr val="00B050"/>
          </a:solidFill>
          <a:ln>
            <a:solidFill>
              <a:schemeClr val="accent6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+mn-lt"/>
              </a:rPr>
              <a:t>Lekker in je vel</a:t>
            </a:r>
            <a:endParaRPr lang="nl-NL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78A296-C797-267F-9199-95D921F202C9}"/>
              </a:ext>
            </a:extLst>
          </p:cNvPr>
          <p:cNvSpPr txBox="1"/>
          <p:nvPr/>
        </p:nvSpPr>
        <p:spPr>
          <a:xfrm>
            <a:off x="5991062" y="3746484"/>
            <a:ext cx="2852993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2"/>
                </a:solidFill>
                <a:latin typeface="+mn-lt"/>
              </a:rPr>
              <a:t>Beginnende</a:t>
            </a:r>
            <a:r>
              <a:rPr lang="en-US" dirty="0">
                <a:solidFill>
                  <a:schemeClr val="bg2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+mn-lt"/>
              </a:rPr>
              <a:t>klachten</a:t>
            </a:r>
            <a:endParaRPr lang="nl-NL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ECC353-EF26-D9C2-6108-520DA20C272C}"/>
              </a:ext>
            </a:extLst>
          </p:cNvPr>
          <p:cNvSpPr txBox="1"/>
          <p:nvPr/>
        </p:nvSpPr>
        <p:spPr>
          <a:xfrm>
            <a:off x="5991062" y="3293355"/>
            <a:ext cx="2852994" cy="461665"/>
          </a:xfrm>
          <a:prstGeom prst="rect">
            <a:avLst/>
          </a:prstGeom>
          <a:solidFill>
            <a:srgbClr val="D97827"/>
          </a:solidFill>
          <a:ln>
            <a:solidFill>
              <a:schemeClr val="accent6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2"/>
                </a:solidFill>
                <a:latin typeface="+mn-lt"/>
              </a:rPr>
              <a:t>Oplopende</a:t>
            </a:r>
            <a:r>
              <a:rPr lang="en-US" dirty="0">
                <a:solidFill>
                  <a:schemeClr val="bg2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+mn-lt"/>
              </a:rPr>
              <a:t>klachten</a:t>
            </a:r>
            <a:endParaRPr lang="nl-NL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2ED3B3-E8B0-B63B-5768-6E970DF7D0C5}"/>
              </a:ext>
            </a:extLst>
          </p:cNvPr>
          <p:cNvSpPr txBox="1"/>
          <p:nvPr/>
        </p:nvSpPr>
        <p:spPr>
          <a:xfrm>
            <a:off x="7551175" y="2528717"/>
            <a:ext cx="1179872" cy="461665"/>
          </a:xfrm>
          <a:prstGeom prst="rect">
            <a:avLst/>
          </a:prstGeom>
          <a:solidFill>
            <a:srgbClr val="FF0000"/>
          </a:solidFill>
          <a:ln>
            <a:solidFill>
              <a:schemeClr val="accent6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+mn-lt"/>
              </a:rPr>
              <a:t>‘Crisis’</a:t>
            </a:r>
            <a:endParaRPr lang="nl-NL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D955E7-5B56-19DD-8665-6FB73AB3ACD6}"/>
              </a:ext>
            </a:extLst>
          </p:cNvPr>
          <p:cNvSpPr txBox="1"/>
          <p:nvPr/>
        </p:nvSpPr>
        <p:spPr>
          <a:xfrm>
            <a:off x="368710" y="3755020"/>
            <a:ext cx="2588342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2"/>
                </a:solidFill>
                <a:latin typeface="+mn-lt"/>
              </a:rPr>
              <a:t>Negeren</a:t>
            </a:r>
            <a:r>
              <a:rPr lang="en-US" dirty="0">
                <a:solidFill>
                  <a:schemeClr val="bg2"/>
                </a:solidFill>
                <a:latin typeface="+mn-lt"/>
              </a:rPr>
              <a:t>, </a:t>
            </a:r>
            <a:r>
              <a:rPr lang="en-US" dirty="0" err="1">
                <a:solidFill>
                  <a:schemeClr val="bg2"/>
                </a:solidFill>
                <a:latin typeface="+mn-lt"/>
              </a:rPr>
              <a:t>uitstellen</a:t>
            </a:r>
            <a:endParaRPr lang="nl-NL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E94F48-C6E0-6D3F-3E9E-71900C7D3A83}"/>
              </a:ext>
            </a:extLst>
          </p:cNvPr>
          <p:cNvSpPr txBox="1"/>
          <p:nvPr/>
        </p:nvSpPr>
        <p:spPr>
          <a:xfrm>
            <a:off x="368710" y="3284819"/>
            <a:ext cx="2588342" cy="461665"/>
          </a:xfrm>
          <a:prstGeom prst="rect">
            <a:avLst/>
          </a:prstGeom>
          <a:solidFill>
            <a:srgbClr val="D97827"/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2"/>
                </a:solidFill>
                <a:latin typeface="+mn-lt"/>
              </a:rPr>
              <a:t>Negeren</a:t>
            </a:r>
            <a:r>
              <a:rPr lang="en-US" dirty="0">
                <a:solidFill>
                  <a:schemeClr val="bg2"/>
                </a:solidFill>
                <a:latin typeface="+mn-lt"/>
              </a:rPr>
              <a:t>, </a:t>
            </a:r>
            <a:r>
              <a:rPr lang="en-US" dirty="0" err="1">
                <a:solidFill>
                  <a:schemeClr val="bg2"/>
                </a:solidFill>
                <a:latin typeface="+mn-lt"/>
              </a:rPr>
              <a:t>uitstellen</a:t>
            </a:r>
            <a:endParaRPr lang="nl-NL" dirty="0">
              <a:solidFill>
                <a:schemeClr val="bg2"/>
              </a:solidFill>
              <a:latin typeface="+mn-lt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65DE3E4-B30B-A31C-62BB-0472ADBA2FDA}"/>
              </a:ext>
            </a:extLst>
          </p:cNvPr>
          <p:cNvCxnSpPr>
            <a:cxnSpLocks/>
          </p:cNvCxnSpPr>
          <p:nvPr/>
        </p:nvCxnSpPr>
        <p:spPr bwMode="auto">
          <a:xfrm flipV="1">
            <a:off x="368710" y="3293355"/>
            <a:ext cx="2588342" cy="910004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A5FFD80-BDAF-F6AD-CB4B-7A774F44BEEB}"/>
              </a:ext>
            </a:extLst>
          </p:cNvPr>
          <p:cNvCxnSpPr/>
          <p:nvPr/>
        </p:nvCxnSpPr>
        <p:spPr bwMode="auto">
          <a:xfrm>
            <a:off x="368710" y="3284819"/>
            <a:ext cx="2588342" cy="923330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2060DC7-24A8-C3AF-3176-59A040BA48ED}"/>
              </a:ext>
            </a:extLst>
          </p:cNvPr>
          <p:cNvSpPr txBox="1"/>
          <p:nvPr/>
        </p:nvSpPr>
        <p:spPr>
          <a:xfrm>
            <a:off x="299944" y="2269156"/>
            <a:ext cx="2657108" cy="34163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+mn-lt"/>
              </a:rPr>
              <a:t>Wat </a:t>
            </a:r>
            <a:r>
              <a:rPr lang="en-US" dirty="0" err="1">
                <a:solidFill>
                  <a:schemeClr val="bg2"/>
                </a:solidFill>
                <a:latin typeface="+mn-lt"/>
              </a:rPr>
              <a:t>heb</a:t>
            </a:r>
            <a:r>
              <a:rPr lang="en-US" dirty="0">
                <a:solidFill>
                  <a:schemeClr val="bg2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+mn-lt"/>
              </a:rPr>
              <a:t>ik</a:t>
            </a:r>
            <a:r>
              <a:rPr lang="en-US" dirty="0">
                <a:solidFill>
                  <a:schemeClr val="bg2"/>
                </a:solidFill>
                <a:latin typeface="+mn-lt"/>
              </a:rPr>
              <a:t> </a:t>
            </a:r>
            <a:r>
              <a:rPr lang="en-US" u="sng" dirty="0">
                <a:solidFill>
                  <a:schemeClr val="bg2"/>
                </a:solidFill>
                <a:latin typeface="+mn-lt"/>
              </a:rPr>
              <a:t>nu</a:t>
            </a:r>
            <a:r>
              <a:rPr lang="en-US" dirty="0">
                <a:solidFill>
                  <a:schemeClr val="bg2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+mn-lt"/>
              </a:rPr>
              <a:t>nodig</a:t>
            </a:r>
            <a:r>
              <a:rPr lang="en-US" dirty="0">
                <a:solidFill>
                  <a:schemeClr val="bg2"/>
                </a:solidFill>
                <a:latin typeface="+mn-lt"/>
              </a:rPr>
              <a:t>?</a:t>
            </a:r>
            <a:br>
              <a:rPr lang="en-US" dirty="0">
                <a:solidFill>
                  <a:schemeClr val="bg2"/>
                </a:solidFill>
                <a:latin typeface="+mn-lt"/>
              </a:rPr>
            </a:br>
            <a:endParaRPr lang="en-US" dirty="0">
              <a:solidFill>
                <a:schemeClr val="bg2"/>
              </a:solidFill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2"/>
                </a:solidFill>
                <a:latin typeface="+mn-lt"/>
              </a:rPr>
              <a:t>Rust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 err="1">
                <a:solidFill>
                  <a:schemeClr val="bg2"/>
                </a:solidFill>
                <a:latin typeface="+mn-lt"/>
              </a:rPr>
              <a:t>Aandacht</a:t>
            </a:r>
            <a:endParaRPr lang="en-US" dirty="0">
              <a:solidFill>
                <a:schemeClr val="bg2"/>
              </a:solidFill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 err="1">
                <a:solidFill>
                  <a:schemeClr val="bg2"/>
                </a:solidFill>
                <a:latin typeface="+mn-lt"/>
              </a:rPr>
              <a:t>Afleiding</a:t>
            </a:r>
            <a:endParaRPr lang="en-US" dirty="0">
              <a:solidFill>
                <a:schemeClr val="bg2"/>
              </a:solidFill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2"/>
                </a:solidFill>
                <a:latin typeface="+mn-lt"/>
              </a:rPr>
              <a:t>Eten/</a:t>
            </a:r>
            <a:r>
              <a:rPr lang="en-US" dirty="0" err="1">
                <a:solidFill>
                  <a:schemeClr val="bg2"/>
                </a:solidFill>
                <a:latin typeface="+mn-lt"/>
              </a:rPr>
              <a:t>drinken</a:t>
            </a:r>
            <a:endParaRPr lang="en-US" dirty="0">
              <a:solidFill>
                <a:schemeClr val="bg2"/>
              </a:solidFill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 err="1">
                <a:solidFill>
                  <a:schemeClr val="bg2"/>
                </a:solidFill>
                <a:latin typeface="+mn-lt"/>
              </a:rPr>
              <a:t>Medicatie</a:t>
            </a:r>
            <a:endParaRPr lang="en-US" dirty="0">
              <a:solidFill>
                <a:schemeClr val="bg2"/>
              </a:solidFill>
              <a:latin typeface="+mn-lt"/>
            </a:endParaRPr>
          </a:p>
          <a:p>
            <a:endParaRPr lang="nl-NL" dirty="0">
              <a:solidFill>
                <a:schemeClr val="bg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9965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0F2A7-C06C-4609-004F-7ADA10B3F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 kloof </a:t>
            </a:r>
            <a:r>
              <a:rPr lang="en-US" dirty="0" err="1"/>
              <a:t>tussen</a:t>
            </a:r>
            <a:r>
              <a:rPr lang="en-US" dirty="0"/>
              <a:t> VOELEN </a:t>
            </a:r>
            <a:r>
              <a:rPr lang="en-US" dirty="0" err="1"/>
              <a:t>en</a:t>
            </a:r>
            <a:r>
              <a:rPr lang="en-US" dirty="0"/>
              <a:t> DOEN</a:t>
            </a:r>
            <a:endParaRPr lang="nl-NL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CD6249C-C618-4346-563D-DE84E06204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6738" y="1369269"/>
            <a:ext cx="8291512" cy="466397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5C965C-BD2D-43AD-DA1F-7C403BE9B15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4DFC4CA-C18C-1948-860B-AB40FEDD7F72}" type="datetime5">
              <a:rPr lang="nl-NL" smtClean="0"/>
              <a:t>11-dec-23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300B30-D3B2-C582-9CD4-11F58FE04E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06AC46-015F-6E44-B83A-36E79AEF5356}" type="slidenum">
              <a:rPr lang="en-GB" smtClean="0"/>
              <a:pPr/>
              <a:t>24</a:t>
            </a:fld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29D420-9292-6B88-7064-8353670A1866}"/>
              </a:ext>
            </a:extLst>
          </p:cNvPr>
          <p:cNvSpPr txBox="1"/>
          <p:nvPr/>
        </p:nvSpPr>
        <p:spPr>
          <a:xfrm>
            <a:off x="1179871" y="2839065"/>
            <a:ext cx="1784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+mn-lt"/>
              </a:rPr>
              <a:t>Gevoel</a:t>
            </a:r>
            <a:endParaRPr lang="nl-NL" b="1" dirty="0"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7B686F-CCD9-C0AD-F9BB-7896B6E081D9}"/>
              </a:ext>
            </a:extLst>
          </p:cNvPr>
          <p:cNvSpPr txBox="1"/>
          <p:nvPr/>
        </p:nvSpPr>
        <p:spPr>
          <a:xfrm>
            <a:off x="6287729" y="3854245"/>
            <a:ext cx="1784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+mn-lt"/>
              </a:rPr>
              <a:t>Gedrag</a:t>
            </a:r>
            <a:endParaRPr lang="nl-NL" b="1" dirty="0"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4BD925-ABF7-396A-15AC-AB6C5B1B8DE0}"/>
              </a:ext>
            </a:extLst>
          </p:cNvPr>
          <p:cNvSpPr txBox="1"/>
          <p:nvPr/>
        </p:nvSpPr>
        <p:spPr>
          <a:xfrm>
            <a:off x="2659626" y="5014325"/>
            <a:ext cx="1784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+mn-lt"/>
              </a:rPr>
              <a:t>Klachten</a:t>
            </a:r>
            <a:endParaRPr lang="nl-NL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23590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FBBA8-498F-9171-CBBB-BC2A0E84B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Goede </a:t>
            </a:r>
            <a:r>
              <a:rPr lang="en-US" sz="3200" dirty="0" err="1"/>
              <a:t>zelfzorg</a:t>
            </a:r>
            <a:r>
              <a:rPr lang="en-US" sz="3200" dirty="0"/>
              <a:t> </a:t>
            </a:r>
            <a:r>
              <a:rPr lang="en-US" sz="3200" dirty="0" err="1"/>
              <a:t>vergt</a:t>
            </a:r>
            <a:r>
              <a:rPr lang="en-US" sz="3200" dirty="0"/>
              <a:t> </a:t>
            </a:r>
            <a:r>
              <a:rPr lang="en-US" sz="3200" dirty="0" err="1"/>
              <a:t>communicatie</a:t>
            </a:r>
            <a:endParaRPr lang="nl-NL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37AB55-2023-0FEB-F84E-0B00B88B1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738" y="1144588"/>
            <a:ext cx="8291512" cy="1355264"/>
          </a:xfrm>
        </p:spPr>
        <p:txBody>
          <a:bodyPr/>
          <a:lstStyle/>
          <a:p>
            <a:r>
              <a:rPr lang="en-US" sz="2400" dirty="0" err="1">
                <a:solidFill>
                  <a:srgbClr val="002060"/>
                </a:solidFill>
              </a:rPr>
              <a:t>Belangrijk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dat</a:t>
            </a:r>
            <a:r>
              <a:rPr lang="en-US" sz="2400" dirty="0">
                <a:solidFill>
                  <a:srgbClr val="002060"/>
                </a:solidFill>
              </a:rPr>
              <a:t> je </a:t>
            </a:r>
            <a:r>
              <a:rPr lang="en-US" sz="2400" dirty="0" err="1">
                <a:solidFill>
                  <a:srgbClr val="002060"/>
                </a:solidFill>
              </a:rPr>
              <a:t>deelt</a:t>
            </a:r>
            <a:r>
              <a:rPr lang="en-US" sz="2400" dirty="0">
                <a:solidFill>
                  <a:srgbClr val="002060"/>
                </a:solidFill>
              </a:rPr>
              <a:t> hoe je </a:t>
            </a:r>
            <a:r>
              <a:rPr lang="en-US" sz="2400" dirty="0" err="1">
                <a:solidFill>
                  <a:srgbClr val="002060"/>
                </a:solidFill>
              </a:rPr>
              <a:t>je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voelt</a:t>
            </a:r>
            <a:r>
              <a:rPr lang="en-US" sz="2400" dirty="0">
                <a:solidFill>
                  <a:srgbClr val="002060"/>
                </a:solidFill>
              </a:rPr>
              <a:t>, </a:t>
            </a:r>
            <a:r>
              <a:rPr lang="en-US" sz="2400" dirty="0" err="1">
                <a:solidFill>
                  <a:srgbClr val="002060"/>
                </a:solidFill>
              </a:rPr>
              <a:t>zodat</a:t>
            </a:r>
            <a:r>
              <a:rPr lang="en-US" sz="2400" dirty="0">
                <a:solidFill>
                  <a:srgbClr val="002060"/>
                </a:solidFill>
              </a:rPr>
              <a:t> je </a:t>
            </a:r>
            <a:r>
              <a:rPr lang="en-US" sz="2400" dirty="0" err="1">
                <a:solidFill>
                  <a:srgbClr val="002060"/>
                </a:solidFill>
              </a:rPr>
              <a:t>zoveel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mogelijk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kunt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u="sng" dirty="0" err="1">
                <a:solidFill>
                  <a:srgbClr val="002060"/>
                </a:solidFill>
              </a:rPr>
              <a:t>handelen</a:t>
            </a:r>
            <a:r>
              <a:rPr lang="en-US" sz="2400" u="sng" dirty="0">
                <a:solidFill>
                  <a:srgbClr val="002060"/>
                </a:solidFill>
              </a:rPr>
              <a:t> </a:t>
            </a:r>
            <a:r>
              <a:rPr lang="en-US" sz="2400" u="sng" dirty="0" err="1">
                <a:solidFill>
                  <a:srgbClr val="002060"/>
                </a:solidFill>
              </a:rPr>
              <a:t>naar</a:t>
            </a:r>
            <a:r>
              <a:rPr lang="en-US" sz="2400" u="sng" dirty="0">
                <a:solidFill>
                  <a:srgbClr val="002060"/>
                </a:solidFill>
              </a:rPr>
              <a:t> je </a:t>
            </a:r>
            <a:r>
              <a:rPr lang="en-US" sz="2400" u="sng" dirty="0" err="1">
                <a:solidFill>
                  <a:srgbClr val="002060"/>
                </a:solidFill>
              </a:rPr>
              <a:t>gevoel</a:t>
            </a:r>
            <a:br>
              <a:rPr lang="en-US" sz="2400" dirty="0">
                <a:solidFill>
                  <a:srgbClr val="002060"/>
                </a:solidFill>
              </a:rPr>
            </a:br>
            <a:br>
              <a:rPr lang="en-US" sz="2400" dirty="0">
                <a:solidFill>
                  <a:srgbClr val="002060"/>
                </a:solidFill>
              </a:rPr>
            </a:br>
            <a:br>
              <a:rPr lang="en-US" sz="2400" dirty="0">
                <a:solidFill>
                  <a:srgbClr val="002060"/>
                </a:solidFill>
              </a:rPr>
            </a:br>
            <a:br>
              <a:rPr lang="en-US" sz="2400" dirty="0">
                <a:solidFill>
                  <a:srgbClr val="002060"/>
                </a:solidFill>
              </a:rPr>
            </a:br>
            <a:endParaRPr lang="en-US" sz="2400" dirty="0">
              <a:solidFill>
                <a:srgbClr val="002060"/>
              </a:solidFill>
            </a:endParaRPr>
          </a:p>
          <a:p>
            <a:endParaRPr lang="en-US" sz="2400" dirty="0">
              <a:solidFill>
                <a:srgbClr val="002060"/>
              </a:solidFill>
            </a:endParaRPr>
          </a:p>
          <a:p>
            <a:endParaRPr lang="en-US" sz="2400" dirty="0">
              <a:solidFill>
                <a:srgbClr val="002060"/>
              </a:solidFill>
            </a:endParaRPr>
          </a:p>
          <a:p>
            <a:endParaRPr lang="en-US" sz="2400" dirty="0">
              <a:solidFill>
                <a:srgbClr val="002060"/>
              </a:solidFill>
            </a:endParaRPr>
          </a:p>
          <a:p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143BC-38BF-11C7-9D54-B16BD5F3D39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4DFC4CA-C18C-1948-860B-AB40FEDD7F72}" type="datetime5">
              <a:rPr lang="nl-NL" smtClean="0"/>
              <a:t>11-dec-23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98E808-77DB-FAA5-F79B-2325E88EFB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06AC46-015F-6E44-B83A-36E79AEF5356}" type="slidenum">
              <a:rPr lang="en-GB" smtClean="0"/>
              <a:pPr/>
              <a:t>25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76506D-F813-CB25-6502-685458603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691984"/>
            <a:ext cx="3994011" cy="22845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61F16F-DDDC-532C-0E39-B16BC9B7CD38}"/>
              </a:ext>
            </a:extLst>
          </p:cNvPr>
          <p:cNvSpPr txBox="1"/>
          <p:nvPr/>
        </p:nvSpPr>
        <p:spPr>
          <a:xfrm>
            <a:off x="492307" y="3429000"/>
            <a:ext cx="3930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+mn-lt"/>
              </a:rPr>
              <a:t>En</a:t>
            </a:r>
            <a:r>
              <a:rPr lang="en-US" sz="2400" dirty="0">
                <a:solidFill>
                  <a:srgbClr val="002060"/>
                </a:solidFill>
                <a:latin typeface="+mn-lt"/>
              </a:rPr>
              <a:t> het </a:t>
            </a:r>
            <a:r>
              <a:rPr lang="en-US" sz="2400" dirty="0" err="1">
                <a:solidFill>
                  <a:srgbClr val="002060"/>
                </a:solidFill>
                <a:latin typeface="+mn-lt"/>
              </a:rPr>
              <a:t>niet</a:t>
            </a:r>
            <a:r>
              <a:rPr lang="en-US" sz="24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</a:rPr>
              <a:t>onder</a:t>
            </a:r>
            <a:r>
              <a:rPr lang="en-US" sz="2400" dirty="0">
                <a:solidFill>
                  <a:srgbClr val="002060"/>
                </a:solidFill>
                <a:latin typeface="+mn-lt"/>
              </a:rPr>
              <a:t> het </a:t>
            </a:r>
            <a:r>
              <a:rPr lang="en-US" sz="2400" dirty="0" err="1">
                <a:solidFill>
                  <a:srgbClr val="002060"/>
                </a:solidFill>
                <a:latin typeface="+mn-lt"/>
              </a:rPr>
              <a:t>tapijt</a:t>
            </a:r>
            <a:r>
              <a:rPr lang="en-US" sz="24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</a:rPr>
              <a:t>veegt</a:t>
            </a:r>
            <a:r>
              <a:rPr lang="en-US" sz="2400" dirty="0">
                <a:solidFill>
                  <a:srgbClr val="002060"/>
                </a:solidFill>
                <a:latin typeface="+mn-lt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111328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8DA8C-F076-42E7-A4CF-EFAC5238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477" y="904217"/>
            <a:ext cx="5237813" cy="99417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‘</a:t>
            </a:r>
            <a:r>
              <a:rPr lang="en-US" dirty="0" err="1">
                <a:solidFill>
                  <a:srgbClr val="002060"/>
                </a:solidFill>
              </a:rPr>
              <a:t>Spelen</a:t>
            </a:r>
            <a:r>
              <a:rPr lang="en-US" dirty="0">
                <a:solidFill>
                  <a:srgbClr val="002060"/>
                </a:solidFill>
              </a:rPr>
              <a:t>’ met de link </a:t>
            </a:r>
            <a:r>
              <a:rPr lang="en-US" dirty="0" err="1">
                <a:solidFill>
                  <a:srgbClr val="002060"/>
                </a:solidFill>
              </a:rPr>
              <a:t>tussen</a:t>
            </a:r>
            <a:r>
              <a:rPr lang="en-US" dirty="0">
                <a:solidFill>
                  <a:srgbClr val="002060"/>
                </a:solidFill>
              </a:rPr>
              <a:t> je </a:t>
            </a:r>
            <a:r>
              <a:rPr lang="en-US" dirty="0" err="1">
                <a:solidFill>
                  <a:srgbClr val="002060"/>
                </a:solidFill>
              </a:rPr>
              <a:t>lijf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en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brein</a:t>
            </a:r>
            <a:endParaRPr lang="nl-NL" dirty="0">
              <a:solidFill>
                <a:srgbClr val="00206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DB775E-CD88-4EA7-A6C6-49D26CB69F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651" r="3" b="3"/>
          <a:stretch/>
        </p:blipFill>
        <p:spPr>
          <a:xfrm>
            <a:off x="3194685" y="2613580"/>
            <a:ext cx="1268730" cy="1268730"/>
          </a:xfrm>
          <a:custGeom>
            <a:avLst/>
            <a:gdLst/>
            <a:ahLst/>
            <a:cxnLst/>
            <a:rect l="l" t="t" r="r" b="b"/>
            <a:pathLst>
              <a:path w="1645920" h="1645920">
                <a:moveTo>
                  <a:pt x="822960" y="0"/>
                </a:moveTo>
                <a:cubicBezTo>
                  <a:pt x="1277468" y="0"/>
                  <a:pt x="1645920" y="368452"/>
                  <a:pt x="1645920" y="822960"/>
                </a:cubicBezTo>
                <a:cubicBezTo>
                  <a:pt x="1645920" y="1277468"/>
                  <a:pt x="1277468" y="1645920"/>
                  <a:pt x="822960" y="1645920"/>
                </a:cubicBezTo>
                <a:cubicBezTo>
                  <a:pt x="368452" y="1645920"/>
                  <a:pt x="0" y="1277468"/>
                  <a:pt x="0" y="822960"/>
                </a:cubicBezTo>
                <a:cubicBezTo>
                  <a:pt x="0" y="368452"/>
                  <a:pt x="368452" y="0"/>
                  <a:pt x="822960" y="0"/>
                </a:cubicBez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12329F-2EFE-4F69-81BD-422AF6A33F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3748" b="-3"/>
          <a:stretch/>
        </p:blipFill>
        <p:spPr>
          <a:xfrm>
            <a:off x="2439456" y="4217610"/>
            <a:ext cx="2023959" cy="2023959"/>
          </a:xfrm>
          <a:custGeom>
            <a:avLst/>
            <a:gdLst/>
            <a:ahLst/>
            <a:cxnLst/>
            <a:rect l="l" t="t" r="r" b="b"/>
            <a:pathLst>
              <a:path w="2505456" h="2505456">
                <a:moveTo>
                  <a:pt x="1252728" y="0"/>
                </a:moveTo>
                <a:cubicBezTo>
                  <a:pt x="1944591" y="0"/>
                  <a:pt x="2505456" y="560865"/>
                  <a:pt x="2505456" y="1252728"/>
                </a:cubicBezTo>
                <a:cubicBezTo>
                  <a:pt x="2505456" y="1944591"/>
                  <a:pt x="1944591" y="2505456"/>
                  <a:pt x="1252728" y="2505456"/>
                </a:cubicBezTo>
                <a:cubicBezTo>
                  <a:pt x="560865" y="2505456"/>
                  <a:pt x="0" y="1944591"/>
                  <a:pt x="0" y="1252728"/>
                </a:cubicBezTo>
                <a:cubicBezTo>
                  <a:pt x="0" y="560865"/>
                  <a:pt x="560865" y="0"/>
                  <a:pt x="1252728" y="0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B2230F-71D6-4258-BCE9-0FBAC2AE40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943" r="15233" b="-1"/>
          <a:stretch/>
        </p:blipFill>
        <p:spPr>
          <a:xfrm>
            <a:off x="15" y="1628410"/>
            <a:ext cx="2928360" cy="2489127"/>
          </a:xfrm>
          <a:custGeom>
            <a:avLst/>
            <a:gdLst/>
            <a:ahLst/>
            <a:cxnLst/>
            <a:rect l="l" t="t" r="r" b="b"/>
            <a:pathLst>
              <a:path w="3904500" h="3318846">
                <a:moveTo>
                  <a:pt x="0" y="0"/>
                </a:moveTo>
                <a:lnTo>
                  <a:pt x="3550823" y="0"/>
                </a:lnTo>
                <a:lnTo>
                  <a:pt x="3646046" y="156742"/>
                </a:lnTo>
                <a:cubicBezTo>
                  <a:pt x="3810874" y="460163"/>
                  <a:pt x="3904500" y="807876"/>
                  <a:pt x="3904500" y="1177456"/>
                </a:cubicBezTo>
                <a:cubicBezTo>
                  <a:pt x="3904500" y="2360113"/>
                  <a:pt x="2945767" y="3318846"/>
                  <a:pt x="1763110" y="3318846"/>
                </a:cubicBezTo>
                <a:cubicBezTo>
                  <a:pt x="1097866" y="3318846"/>
                  <a:pt x="503472" y="3015497"/>
                  <a:pt x="110709" y="2539579"/>
                </a:cubicBezTo>
                <a:lnTo>
                  <a:pt x="0" y="2391530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11D5F2-9F20-4A5F-A219-1BC4DD3920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199" r="38552" b="2"/>
          <a:stretch/>
        </p:blipFill>
        <p:spPr>
          <a:xfrm>
            <a:off x="1" y="4012511"/>
            <a:ext cx="1981687" cy="1724612"/>
          </a:xfrm>
          <a:custGeom>
            <a:avLst/>
            <a:gdLst/>
            <a:ahLst/>
            <a:cxnLst/>
            <a:rect l="l" t="t" r="r" b="b"/>
            <a:pathLst>
              <a:path w="3050387" h="2654675">
                <a:moveTo>
                  <a:pt x="1360112" y="0"/>
                </a:moveTo>
                <a:cubicBezTo>
                  <a:pt x="2293625" y="0"/>
                  <a:pt x="3050387" y="756762"/>
                  <a:pt x="3050387" y="1690275"/>
                </a:cubicBezTo>
                <a:cubicBezTo>
                  <a:pt x="3050387" y="2040343"/>
                  <a:pt x="2943967" y="2365554"/>
                  <a:pt x="2761715" y="2635324"/>
                </a:cubicBezTo>
                <a:lnTo>
                  <a:pt x="2747244" y="2654675"/>
                </a:lnTo>
                <a:lnTo>
                  <a:pt x="0" y="2654675"/>
                </a:lnTo>
                <a:lnTo>
                  <a:pt x="0" y="689742"/>
                </a:lnTo>
                <a:lnTo>
                  <a:pt x="55814" y="615103"/>
                </a:lnTo>
                <a:cubicBezTo>
                  <a:pt x="365835" y="239445"/>
                  <a:pt x="835011" y="0"/>
                  <a:pt x="1360112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7C6F4C-C79C-4A4A-8B47-AAC00AA763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4480" y="2305986"/>
            <a:ext cx="3753110" cy="1811551"/>
          </a:xfrm>
        </p:spPr>
        <p:txBody>
          <a:bodyPr anchor="t">
            <a:noAutofit/>
          </a:bodyPr>
          <a:lstStyle/>
          <a:p>
            <a:endParaRPr lang="nl-NL" dirty="0">
              <a:solidFill>
                <a:srgbClr val="002060"/>
              </a:solidFill>
            </a:endParaRPr>
          </a:p>
          <a:p>
            <a:r>
              <a:rPr lang="nl-NL" dirty="0">
                <a:solidFill>
                  <a:srgbClr val="002060"/>
                </a:solidFill>
              </a:rPr>
              <a:t>Aan de slag met je lijf/zintuigen:</a:t>
            </a:r>
          </a:p>
          <a:p>
            <a:r>
              <a:rPr lang="nl-NL" dirty="0">
                <a:solidFill>
                  <a:srgbClr val="002060"/>
                </a:solidFill>
              </a:rPr>
              <a:t>zintuigen beïnvloeden emoties, concentratie/aandacht, energie  </a:t>
            </a:r>
          </a:p>
          <a:p>
            <a:endParaRPr lang="nl-NL" dirty="0">
              <a:solidFill>
                <a:srgbClr val="002060"/>
              </a:solidFill>
            </a:endParaRPr>
          </a:p>
          <a:p>
            <a:endParaRPr lang="nl-NL" dirty="0">
              <a:solidFill>
                <a:srgbClr val="00206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3363F7E-1783-7C0C-45FD-44FB53D1BE95}"/>
              </a:ext>
            </a:extLst>
          </p:cNvPr>
          <p:cNvSpPr txBox="1">
            <a:spLocks/>
          </p:cNvSpPr>
          <p:nvPr/>
        </p:nvSpPr>
        <p:spPr bwMode="auto">
          <a:xfrm>
            <a:off x="566738" y="0"/>
            <a:ext cx="6524625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7200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defRPr sz="2400" b="1" i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2pPr>
            <a:lvl3pPr algn="l" rtl="0" eaLnBrk="1" fontAlgn="base" hangingPunct="1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3pPr>
            <a:lvl4pPr algn="l" rtl="0" eaLnBrk="1" fontAlgn="base" hangingPunct="1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4pPr>
            <a:lvl5pPr algn="l" rtl="0" eaLnBrk="1" fontAlgn="base" hangingPunct="1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5pPr>
            <a:lvl6pPr marL="457200" algn="l" rtl="0" eaLnBrk="1" fontAlgn="base" hangingPunct="1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6pPr>
            <a:lvl7pPr marL="914400" algn="l" rtl="0" eaLnBrk="1" fontAlgn="base" hangingPunct="1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7pPr>
            <a:lvl8pPr marL="1371600" algn="l" rtl="0" eaLnBrk="1" fontAlgn="base" hangingPunct="1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8pPr>
            <a:lvl9pPr marL="1828800" algn="l" rtl="0" eaLnBrk="1" fontAlgn="base" hangingPunct="1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 kern="0" dirty="0">
                <a:solidFill>
                  <a:schemeClr val="bg1"/>
                </a:solidFill>
              </a:rPr>
              <a:t>Stress-management</a:t>
            </a:r>
            <a:endParaRPr lang="nl-NL" sz="3200" kern="0" dirty="0">
              <a:solidFill>
                <a:schemeClr val="bg1"/>
              </a:solidFill>
            </a:endParaRPr>
          </a:p>
        </p:txBody>
      </p:sp>
      <p:pic>
        <p:nvPicPr>
          <p:cNvPr id="10" name="Picture 9" descr="football team training in the field">
            <a:extLst>
              <a:ext uri="{FF2B5EF4-FFF2-40B4-BE49-F238E27FC236}">
                <a16:creationId xmlns:a16="http://schemas.microsoft.com/office/drawing/2014/main" id="{2B5B180A-CA9D-AC93-BF4F-56752A9882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3671" y="1189375"/>
            <a:ext cx="1572716" cy="104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93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84040-E6CF-1EE7-1B94-9408385E5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738" y="0"/>
            <a:ext cx="7013933" cy="854075"/>
          </a:xfrm>
        </p:spPr>
        <p:txBody>
          <a:bodyPr/>
          <a:lstStyle/>
          <a:p>
            <a:r>
              <a:rPr lang="en-US" sz="3200" dirty="0" err="1"/>
              <a:t>Balans</a:t>
            </a:r>
            <a:r>
              <a:rPr lang="en-US" sz="3200" dirty="0"/>
              <a:t> </a:t>
            </a:r>
            <a:r>
              <a:rPr lang="en-US" sz="3200" dirty="0" err="1"/>
              <a:t>en</a:t>
            </a:r>
            <a:r>
              <a:rPr lang="en-US" sz="3200" dirty="0"/>
              <a:t> </a:t>
            </a:r>
            <a:r>
              <a:rPr lang="en-US" sz="3200" dirty="0" err="1"/>
              <a:t>energie</a:t>
            </a:r>
            <a:endParaRPr lang="nl-NL" sz="32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BC37400-345F-437E-C0E5-8165A9EF58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912" r="14899"/>
          <a:stretch/>
        </p:blipFill>
        <p:spPr>
          <a:xfrm>
            <a:off x="351555" y="2368050"/>
            <a:ext cx="1821427" cy="267117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061490-A533-2289-1466-AF06B45705E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4DFC4CA-C18C-1948-860B-AB40FEDD7F72}" type="datetime5">
              <a:rPr lang="nl-NL" smtClean="0"/>
              <a:t>11-dec-23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F45B1C-0F3F-D468-C97B-ECF37BA2C0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06AC46-015F-6E44-B83A-36E79AEF5356}" type="slidenum">
              <a:rPr lang="en-GB" smtClean="0"/>
              <a:pPr/>
              <a:t>27</a:t>
            </a:fld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31061B-7017-2B4A-0675-4BADED475F5A}"/>
              </a:ext>
            </a:extLst>
          </p:cNvPr>
          <p:cNvSpPr txBox="1"/>
          <p:nvPr/>
        </p:nvSpPr>
        <p:spPr>
          <a:xfrm>
            <a:off x="2336546" y="3034487"/>
            <a:ext cx="3710293" cy="193899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schemeClr val="bg2"/>
              </a:solidFill>
              <a:latin typeface="+mn-lt"/>
            </a:endParaRPr>
          </a:p>
          <a:p>
            <a:pPr algn="ctr"/>
            <a:r>
              <a:rPr lang="en-US" dirty="0" err="1">
                <a:solidFill>
                  <a:schemeClr val="bg2"/>
                </a:solidFill>
                <a:latin typeface="+mn-lt"/>
              </a:rPr>
              <a:t>Voldoende</a:t>
            </a:r>
            <a:r>
              <a:rPr lang="en-US" dirty="0">
                <a:solidFill>
                  <a:schemeClr val="bg2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+mn-lt"/>
              </a:rPr>
              <a:t>fysieke</a:t>
            </a:r>
            <a:r>
              <a:rPr lang="en-US" dirty="0">
                <a:solidFill>
                  <a:schemeClr val="bg2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+mn-lt"/>
              </a:rPr>
              <a:t>en</a:t>
            </a:r>
            <a:r>
              <a:rPr lang="en-US" dirty="0">
                <a:solidFill>
                  <a:schemeClr val="bg2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+mn-lt"/>
              </a:rPr>
              <a:t>mentale</a:t>
            </a:r>
            <a:r>
              <a:rPr lang="en-US" dirty="0">
                <a:solidFill>
                  <a:schemeClr val="bg2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+mn-lt"/>
              </a:rPr>
              <a:t>energie</a:t>
            </a:r>
            <a:r>
              <a:rPr lang="en-US" dirty="0">
                <a:solidFill>
                  <a:schemeClr val="bg2"/>
                </a:solidFill>
                <a:latin typeface="+mn-lt"/>
              </a:rPr>
              <a:t> om de </a:t>
            </a:r>
            <a:r>
              <a:rPr lang="en-US" dirty="0" err="1">
                <a:solidFill>
                  <a:schemeClr val="bg2"/>
                </a:solidFill>
                <a:latin typeface="+mn-lt"/>
              </a:rPr>
              <a:t>dingen</a:t>
            </a:r>
            <a:r>
              <a:rPr lang="en-US" dirty="0">
                <a:solidFill>
                  <a:schemeClr val="bg2"/>
                </a:solidFill>
                <a:latin typeface="+mn-lt"/>
              </a:rPr>
              <a:t> in het </a:t>
            </a:r>
            <a:r>
              <a:rPr lang="en-US" dirty="0" err="1">
                <a:solidFill>
                  <a:schemeClr val="bg2"/>
                </a:solidFill>
                <a:latin typeface="+mn-lt"/>
              </a:rPr>
              <a:t>leven</a:t>
            </a:r>
            <a:r>
              <a:rPr lang="en-US" dirty="0">
                <a:solidFill>
                  <a:schemeClr val="bg2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+mn-lt"/>
              </a:rPr>
              <a:t>te</a:t>
            </a:r>
            <a:r>
              <a:rPr lang="en-US" dirty="0">
                <a:solidFill>
                  <a:schemeClr val="bg2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+mn-lt"/>
              </a:rPr>
              <a:t>doen</a:t>
            </a:r>
            <a:endParaRPr lang="en-US" dirty="0">
              <a:solidFill>
                <a:schemeClr val="bg2"/>
              </a:solidFill>
              <a:latin typeface="+mn-lt"/>
            </a:endParaRPr>
          </a:p>
          <a:p>
            <a:endParaRPr lang="en-US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C872ED-D8FB-8098-198A-3215D1F7611A}"/>
              </a:ext>
            </a:extLst>
          </p:cNvPr>
          <p:cNvSpPr txBox="1"/>
          <p:nvPr/>
        </p:nvSpPr>
        <p:spPr>
          <a:xfrm>
            <a:off x="2336546" y="2507226"/>
            <a:ext cx="3710293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2"/>
                </a:solidFill>
                <a:latin typeface="+mn-lt"/>
              </a:rPr>
              <a:t>Energie</a:t>
            </a:r>
            <a:r>
              <a:rPr lang="en-US" dirty="0">
                <a:solidFill>
                  <a:schemeClr val="bg2"/>
                </a:solidFill>
                <a:latin typeface="+mn-lt"/>
              </a:rPr>
              <a:t> die </a:t>
            </a:r>
            <a:r>
              <a:rPr lang="en-US" dirty="0" err="1">
                <a:solidFill>
                  <a:schemeClr val="bg2"/>
                </a:solidFill>
                <a:latin typeface="+mn-lt"/>
              </a:rPr>
              <a:t>ziek</a:t>
            </a:r>
            <a:r>
              <a:rPr lang="en-US" dirty="0">
                <a:solidFill>
                  <a:schemeClr val="bg2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+mn-lt"/>
              </a:rPr>
              <a:t>zijn</a:t>
            </a:r>
            <a:r>
              <a:rPr lang="en-US" dirty="0">
                <a:solidFill>
                  <a:schemeClr val="bg2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+mn-lt"/>
              </a:rPr>
              <a:t>kost</a:t>
            </a:r>
            <a:endParaRPr lang="nl-NL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A3F36B-F93A-ECB7-A4CD-A7BFE934433C}"/>
              </a:ext>
            </a:extLst>
          </p:cNvPr>
          <p:cNvSpPr txBox="1"/>
          <p:nvPr/>
        </p:nvSpPr>
        <p:spPr>
          <a:xfrm>
            <a:off x="6253316" y="3429000"/>
            <a:ext cx="553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+mn-lt"/>
              </a:rPr>
              <a:t>95</a:t>
            </a:r>
            <a:endParaRPr lang="nl-NL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E3FB28-6A77-D111-B9E2-7ECA64A0FEC1}"/>
              </a:ext>
            </a:extLst>
          </p:cNvPr>
          <p:cNvSpPr txBox="1"/>
          <p:nvPr/>
        </p:nvSpPr>
        <p:spPr>
          <a:xfrm>
            <a:off x="6925595" y="3429000"/>
            <a:ext cx="553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+mn-lt"/>
              </a:rPr>
              <a:t>80</a:t>
            </a:r>
            <a:endParaRPr lang="nl-NL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3A1397-C1D5-4891-DC17-A16DEF2248C9}"/>
              </a:ext>
            </a:extLst>
          </p:cNvPr>
          <p:cNvSpPr txBox="1"/>
          <p:nvPr/>
        </p:nvSpPr>
        <p:spPr>
          <a:xfrm>
            <a:off x="7642224" y="3428999"/>
            <a:ext cx="553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+mn-lt"/>
              </a:rPr>
              <a:t>70</a:t>
            </a:r>
            <a:endParaRPr lang="nl-NL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407765-6F86-C06A-D08E-0872673E79F9}"/>
              </a:ext>
            </a:extLst>
          </p:cNvPr>
          <p:cNvSpPr txBox="1"/>
          <p:nvPr/>
        </p:nvSpPr>
        <p:spPr>
          <a:xfrm>
            <a:off x="6253315" y="2507226"/>
            <a:ext cx="553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  <a:latin typeface="+mn-lt"/>
              </a:rPr>
              <a:t>5</a:t>
            </a:r>
            <a:endParaRPr lang="nl-NL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EE2FFE-8391-4112-F0E4-3CC34C055B3B}"/>
              </a:ext>
            </a:extLst>
          </p:cNvPr>
          <p:cNvSpPr txBox="1"/>
          <p:nvPr/>
        </p:nvSpPr>
        <p:spPr>
          <a:xfrm>
            <a:off x="6925594" y="2507225"/>
            <a:ext cx="553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+mn-lt"/>
              </a:rPr>
              <a:t>20</a:t>
            </a:r>
            <a:endParaRPr lang="nl-NL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F52CC4-5131-98C1-9D35-F16183404CF7}"/>
              </a:ext>
            </a:extLst>
          </p:cNvPr>
          <p:cNvSpPr txBox="1"/>
          <p:nvPr/>
        </p:nvSpPr>
        <p:spPr>
          <a:xfrm>
            <a:off x="7642223" y="2507224"/>
            <a:ext cx="553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+mn-lt"/>
              </a:rPr>
              <a:t>30</a:t>
            </a:r>
            <a:endParaRPr lang="nl-NL" dirty="0">
              <a:solidFill>
                <a:schemeClr val="bg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64778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84040-E6CF-1EE7-1B94-9408385E5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De </a:t>
            </a:r>
            <a:r>
              <a:rPr lang="en-US" sz="3200" dirty="0" err="1"/>
              <a:t>batterij</a:t>
            </a:r>
            <a:r>
              <a:rPr lang="en-US" sz="3200" dirty="0"/>
              <a:t> </a:t>
            </a:r>
            <a:r>
              <a:rPr lang="en-US" sz="3200" dirty="0" err="1"/>
              <a:t>opladen</a:t>
            </a:r>
            <a:endParaRPr lang="nl-NL" sz="32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BC37400-345F-437E-C0E5-8165A9EF58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912" r="14899"/>
          <a:stretch/>
        </p:blipFill>
        <p:spPr>
          <a:xfrm>
            <a:off x="8087318" y="296246"/>
            <a:ext cx="979888" cy="143703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061490-A533-2289-1466-AF06B45705E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4DFC4CA-C18C-1948-860B-AB40FEDD7F72}" type="datetime5">
              <a:rPr lang="nl-NL" smtClean="0"/>
              <a:t>11-dec-23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F45B1C-0F3F-D468-C97B-ECF37BA2C0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06AC46-015F-6E44-B83A-36E79AEF5356}" type="slidenum">
              <a:rPr lang="en-GB" smtClean="0"/>
              <a:pPr/>
              <a:t>28</a:t>
            </a:fld>
            <a:endParaRPr lang="en-GB" dirty="0"/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D85740A1-096D-A02C-D339-25829384FD61}"/>
              </a:ext>
            </a:extLst>
          </p:cNvPr>
          <p:cNvSpPr/>
          <p:nvPr/>
        </p:nvSpPr>
        <p:spPr bwMode="auto">
          <a:xfrm>
            <a:off x="2109019" y="1531361"/>
            <a:ext cx="4483510" cy="4344552"/>
          </a:xfrm>
          <a:prstGeom prst="flowChartConnector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91C90E7-83F2-7602-FA6C-41DFCE9FA001}"/>
              </a:ext>
            </a:extLst>
          </p:cNvPr>
          <p:cNvCxnSpPr>
            <a:stCxn id="3" idx="0"/>
            <a:endCxn id="3" idx="4"/>
          </p:cNvCxnSpPr>
          <p:nvPr/>
        </p:nvCxnSpPr>
        <p:spPr bwMode="auto">
          <a:xfrm>
            <a:off x="4350774" y="1531361"/>
            <a:ext cx="0" cy="434455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1DC00E9-D1E5-AECE-5DD4-CA327004C3ED}"/>
              </a:ext>
            </a:extLst>
          </p:cNvPr>
          <p:cNvCxnSpPr>
            <a:stCxn id="3" idx="2"/>
            <a:endCxn id="3" idx="6"/>
          </p:cNvCxnSpPr>
          <p:nvPr/>
        </p:nvCxnSpPr>
        <p:spPr bwMode="auto">
          <a:xfrm>
            <a:off x="2109019" y="3703637"/>
            <a:ext cx="448351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6BC355F-B46F-971F-2B17-68E80D5601B2}"/>
              </a:ext>
            </a:extLst>
          </p:cNvPr>
          <p:cNvSpPr txBox="1"/>
          <p:nvPr/>
        </p:nvSpPr>
        <p:spPr>
          <a:xfrm>
            <a:off x="6280103" y="1709380"/>
            <a:ext cx="1452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+mn-lt"/>
              </a:rPr>
              <a:t>‘</a:t>
            </a:r>
            <a:r>
              <a:rPr lang="en-US" b="1" dirty="0" err="1">
                <a:solidFill>
                  <a:srgbClr val="FF0000"/>
                </a:solidFill>
                <a:latin typeface="+mn-lt"/>
              </a:rPr>
              <a:t>Moeten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’</a:t>
            </a:r>
            <a:endParaRPr lang="nl-NL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331A98-F579-E0ED-0B60-6B4F79ECE275}"/>
              </a:ext>
            </a:extLst>
          </p:cNvPr>
          <p:cNvSpPr txBox="1"/>
          <p:nvPr/>
        </p:nvSpPr>
        <p:spPr>
          <a:xfrm>
            <a:off x="6724973" y="4566549"/>
            <a:ext cx="1452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B050"/>
                </a:solidFill>
                <a:latin typeface="+mn-lt"/>
              </a:rPr>
              <a:t>Slapen</a:t>
            </a:r>
            <a:endParaRPr lang="nl-NL" b="1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43EDA7-1AF5-AF6C-EA61-29F629B6BCD7}"/>
              </a:ext>
            </a:extLst>
          </p:cNvPr>
          <p:cNvSpPr txBox="1"/>
          <p:nvPr/>
        </p:nvSpPr>
        <p:spPr>
          <a:xfrm>
            <a:off x="242486" y="4182693"/>
            <a:ext cx="1820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B050"/>
                </a:solidFill>
                <a:latin typeface="+mn-lt"/>
              </a:rPr>
              <a:t>Passieve</a:t>
            </a:r>
            <a:r>
              <a:rPr lang="en-US" b="1" dirty="0">
                <a:solidFill>
                  <a:srgbClr val="00B05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+mn-lt"/>
              </a:rPr>
              <a:t>ontspanning</a:t>
            </a:r>
            <a:endParaRPr lang="nl-NL" b="1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CFA656-3DB6-025E-C6C3-B85B9A05D476}"/>
              </a:ext>
            </a:extLst>
          </p:cNvPr>
          <p:cNvSpPr txBox="1"/>
          <p:nvPr/>
        </p:nvSpPr>
        <p:spPr>
          <a:xfrm>
            <a:off x="498517" y="1733280"/>
            <a:ext cx="1820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B050"/>
                </a:solidFill>
                <a:latin typeface="+mn-lt"/>
              </a:rPr>
              <a:t>Actieve</a:t>
            </a:r>
            <a:r>
              <a:rPr lang="en-US" b="1" dirty="0">
                <a:solidFill>
                  <a:srgbClr val="00B05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+mn-lt"/>
              </a:rPr>
              <a:t>ontspanning</a:t>
            </a:r>
            <a:endParaRPr lang="nl-NL" b="1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9B1A74-A485-9AA8-3290-B36B095D0789}"/>
              </a:ext>
            </a:extLst>
          </p:cNvPr>
          <p:cNvSpPr txBox="1"/>
          <p:nvPr/>
        </p:nvSpPr>
        <p:spPr>
          <a:xfrm>
            <a:off x="4426090" y="2327926"/>
            <a:ext cx="15351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+mn-lt"/>
              </a:rPr>
              <a:t>Gezondheid</a:t>
            </a:r>
            <a:endParaRPr lang="en-US" sz="2000" b="1" dirty="0">
              <a:latin typeface="+mn-lt"/>
            </a:endParaRPr>
          </a:p>
          <a:p>
            <a:r>
              <a:rPr lang="en-US" sz="2000" b="1" dirty="0" err="1">
                <a:latin typeface="+mn-lt"/>
              </a:rPr>
              <a:t>Werk</a:t>
            </a:r>
            <a:r>
              <a:rPr lang="en-US" sz="2000" b="1" dirty="0">
                <a:latin typeface="+mn-lt"/>
              </a:rPr>
              <a:t>/school</a:t>
            </a:r>
          </a:p>
          <a:p>
            <a:r>
              <a:rPr lang="en-US" sz="2000" b="1" dirty="0" err="1">
                <a:latin typeface="+mn-lt"/>
              </a:rPr>
              <a:t>Huishouden</a:t>
            </a:r>
            <a:endParaRPr lang="en-US" sz="2000" b="1" dirty="0">
              <a:latin typeface="+mn-lt"/>
            </a:endParaRPr>
          </a:p>
          <a:p>
            <a:endParaRPr lang="en-US" sz="2000" b="1" dirty="0">
              <a:latin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07843A-081D-729C-8184-D9C930296B79}"/>
              </a:ext>
            </a:extLst>
          </p:cNvPr>
          <p:cNvSpPr txBox="1"/>
          <p:nvPr/>
        </p:nvSpPr>
        <p:spPr>
          <a:xfrm>
            <a:off x="4638369" y="4328652"/>
            <a:ext cx="1510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+mn-lt"/>
              </a:rPr>
              <a:t>6-10 u </a:t>
            </a:r>
            <a:r>
              <a:rPr lang="en-US" sz="2000" b="1" dirty="0" err="1">
                <a:latin typeface="+mn-lt"/>
              </a:rPr>
              <a:t>p/n</a:t>
            </a:r>
            <a:endParaRPr lang="nl-NL" sz="2000" b="1" dirty="0">
              <a:latin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A3F9A9-C8FE-3380-921C-584AB9ED3B3B}"/>
              </a:ext>
            </a:extLst>
          </p:cNvPr>
          <p:cNvSpPr txBox="1"/>
          <p:nvPr/>
        </p:nvSpPr>
        <p:spPr>
          <a:xfrm>
            <a:off x="2855986" y="3750941"/>
            <a:ext cx="14437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bg1"/>
                </a:solidFill>
                <a:latin typeface="+mn-lt"/>
              </a:rPr>
              <a:t>Tv/internet</a:t>
            </a:r>
          </a:p>
          <a:p>
            <a:pPr algn="r"/>
            <a:r>
              <a:rPr lang="en-US" sz="2000" b="1" dirty="0">
                <a:solidFill>
                  <a:schemeClr val="bg1"/>
                </a:solidFill>
                <a:latin typeface="+mn-lt"/>
              </a:rPr>
              <a:t>Lezen</a:t>
            </a:r>
          </a:p>
          <a:p>
            <a:pPr algn="r"/>
            <a:r>
              <a:rPr lang="en-US" sz="2000" b="1" dirty="0">
                <a:solidFill>
                  <a:schemeClr val="bg1"/>
                </a:solidFill>
                <a:latin typeface="+mn-lt"/>
              </a:rPr>
              <a:t>Bank</a:t>
            </a:r>
          </a:p>
          <a:p>
            <a:pPr algn="r"/>
            <a:r>
              <a:rPr lang="en-US" sz="2000" b="1" dirty="0">
                <a:solidFill>
                  <a:schemeClr val="bg1"/>
                </a:solidFill>
                <a:latin typeface="+mn-lt"/>
              </a:rPr>
              <a:t>Bad</a:t>
            </a:r>
          </a:p>
          <a:p>
            <a:pPr algn="r"/>
            <a:r>
              <a:rPr lang="en-US" sz="2000" b="1" dirty="0">
                <a:solidFill>
                  <a:schemeClr val="bg1"/>
                </a:solidFill>
                <a:latin typeface="+mn-lt"/>
              </a:rPr>
              <a:t>Tuin</a:t>
            </a:r>
            <a:endParaRPr lang="nl-NL" sz="2000" b="1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810376D-A1FF-ABC2-A5EA-171CE8537B02}"/>
              </a:ext>
            </a:extLst>
          </p:cNvPr>
          <p:cNvCxnSpPr>
            <a:stCxn id="3" idx="1"/>
          </p:cNvCxnSpPr>
          <p:nvPr/>
        </p:nvCxnSpPr>
        <p:spPr bwMode="auto">
          <a:xfrm>
            <a:off x="2765614" y="2167606"/>
            <a:ext cx="1585160" cy="153603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38EF5C1-7525-1CBA-993F-785EACEA963D}"/>
              </a:ext>
            </a:extLst>
          </p:cNvPr>
          <p:cNvSpPr txBox="1"/>
          <p:nvPr/>
        </p:nvSpPr>
        <p:spPr>
          <a:xfrm rot="18476566">
            <a:off x="2131910" y="2653082"/>
            <a:ext cx="836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latin typeface="+mn-lt"/>
              </a:rPr>
              <a:t>alleen</a:t>
            </a:r>
            <a:endParaRPr lang="nl-NL" sz="1800" dirty="0">
              <a:latin typeface="+mn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A217C8-8CEC-7A43-BE95-C6B150F14F56}"/>
              </a:ext>
            </a:extLst>
          </p:cNvPr>
          <p:cNvSpPr txBox="1"/>
          <p:nvPr/>
        </p:nvSpPr>
        <p:spPr>
          <a:xfrm rot="19541203">
            <a:off x="3054732" y="1793191"/>
            <a:ext cx="836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latin typeface="+mn-lt"/>
              </a:rPr>
              <a:t>samen</a:t>
            </a:r>
            <a:endParaRPr lang="nl-NL" sz="1800" dirty="0"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D73772-EAED-0286-C8C3-350BB5C95C24}"/>
              </a:ext>
            </a:extLst>
          </p:cNvPr>
          <p:cNvSpPr txBox="1"/>
          <p:nvPr/>
        </p:nvSpPr>
        <p:spPr>
          <a:xfrm>
            <a:off x="6788374" y="1950723"/>
            <a:ext cx="616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-</a:t>
            </a:r>
            <a:endParaRPr lang="nl-NL" sz="48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4623CA-F17F-B989-307E-792958ECC184}"/>
              </a:ext>
            </a:extLst>
          </p:cNvPr>
          <p:cNvSpPr txBox="1"/>
          <p:nvPr/>
        </p:nvSpPr>
        <p:spPr>
          <a:xfrm>
            <a:off x="6899101" y="4909230"/>
            <a:ext cx="616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B050"/>
                </a:solidFill>
              </a:rPr>
              <a:t>+</a:t>
            </a:r>
            <a:endParaRPr lang="nl-NL" sz="4800" b="1" dirty="0">
              <a:solidFill>
                <a:srgbClr val="00B05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DA7622-169D-AF60-C9DB-373A8A14ABA5}"/>
              </a:ext>
            </a:extLst>
          </p:cNvPr>
          <p:cNvSpPr txBox="1"/>
          <p:nvPr/>
        </p:nvSpPr>
        <p:spPr>
          <a:xfrm>
            <a:off x="793514" y="4966658"/>
            <a:ext cx="616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B050"/>
                </a:solidFill>
              </a:rPr>
              <a:t>+</a:t>
            </a:r>
            <a:endParaRPr lang="nl-NL" sz="4800" b="1" dirty="0">
              <a:solidFill>
                <a:srgbClr val="00B05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C95624-1ED3-0590-890A-EA87B395E335}"/>
              </a:ext>
            </a:extLst>
          </p:cNvPr>
          <p:cNvSpPr txBox="1"/>
          <p:nvPr/>
        </p:nvSpPr>
        <p:spPr>
          <a:xfrm rot="18910701">
            <a:off x="2228435" y="2353346"/>
            <a:ext cx="24908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+mn-lt"/>
              </a:rPr>
              <a:t>Dat</a:t>
            </a:r>
            <a:r>
              <a:rPr lang="en-US" sz="2000" b="1" dirty="0">
                <a:latin typeface="+mn-lt"/>
              </a:rPr>
              <a:t> wat </a:t>
            </a:r>
            <a:r>
              <a:rPr lang="en-US" sz="2000" b="1" dirty="0" err="1">
                <a:latin typeface="+mn-lt"/>
              </a:rPr>
              <a:t>jou</a:t>
            </a:r>
            <a:r>
              <a:rPr lang="en-US" sz="2000" b="1" dirty="0">
                <a:latin typeface="+mn-lt"/>
              </a:rPr>
              <a:t> ‘</a:t>
            </a:r>
            <a:r>
              <a:rPr lang="en-US" sz="2000" b="1" dirty="0" err="1">
                <a:latin typeface="+mn-lt"/>
              </a:rPr>
              <a:t>oplaadt</a:t>
            </a:r>
            <a:r>
              <a:rPr lang="en-US" sz="2000" b="1" dirty="0">
                <a:latin typeface="+mn-lt"/>
              </a:rPr>
              <a:t>’</a:t>
            </a:r>
          </a:p>
          <a:p>
            <a:r>
              <a:rPr lang="en-US" sz="2000" b="1" dirty="0" err="1">
                <a:latin typeface="+mn-lt"/>
              </a:rPr>
              <a:t>Voeding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voor</a:t>
            </a:r>
            <a:r>
              <a:rPr lang="en-US" sz="2000" b="1" dirty="0">
                <a:latin typeface="+mn-lt"/>
              </a:rPr>
              <a:t> de </a:t>
            </a:r>
            <a:r>
              <a:rPr lang="en-US" sz="2000" b="1" dirty="0" err="1">
                <a:latin typeface="+mn-lt"/>
              </a:rPr>
              <a:t>ziel</a:t>
            </a:r>
            <a:endParaRPr lang="nl-NL" sz="2000" b="1" dirty="0">
              <a:latin typeface="+mn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B16F462-D789-0491-251A-7A6BFB8C09D4}"/>
              </a:ext>
            </a:extLst>
          </p:cNvPr>
          <p:cNvSpPr txBox="1"/>
          <p:nvPr/>
        </p:nvSpPr>
        <p:spPr>
          <a:xfrm>
            <a:off x="633909" y="2393585"/>
            <a:ext cx="10313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B050"/>
                </a:solidFill>
              </a:rPr>
              <a:t>++</a:t>
            </a:r>
            <a:endParaRPr lang="nl-NL" sz="4800" b="1" dirty="0">
              <a:solidFill>
                <a:srgbClr val="00B050"/>
              </a:solidFill>
            </a:endParaRPr>
          </a:p>
          <a:p>
            <a:endParaRPr lang="nl-NL" sz="4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40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20" grpId="0"/>
      <p:bldP spid="21" grpId="0"/>
      <p:bldP spid="6" grpId="0"/>
      <p:bldP spid="9" grpId="0"/>
      <p:bldP spid="18" grpId="0"/>
      <p:bldP spid="22" grpId="0"/>
      <p:bldP spid="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CA9D7-BEE9-F35B-440E-4CC11C6F8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Een</a:t>
            </a:r>
            <a:r>
              <a:rPr lang="en-US" dirty="0"/>
              <a:t> week in </a:t>
            </a:r>
            <a:r>
              <a:rPr lang="en-US" dirty="0" err="1"/>
              <a:t>kleuren</a:t>
            </a:r>
            <a:endParaRPr lang="nl-NL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62B4FDFD-8E62-BB5D-0D6B-E0417C37DCD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66738" y="1314945"/>
          <a:ext cx="8291511" cy="4008770"/>
        </p:xfrm>
        <a:graphic>
          <a:graphicData uri="http://schemas.openxmlformats.org/drawingml/2006/table">
            <a:tbl>
              <a:tblPr firstRow="1" firstCol="1" bandRow="1"/>
              <a:tblGrid>
                <a:gridCol w="938893">
                  <a:extLst>
                    <a:ext uri="{9D8B030D-6E8A-4147-A177-3AD203B41FA5}">
                      <a16:colId xmlns:a16="http://schemas.microsoft.com/office/drawing/2014/main" val="599872918"/>
                    </a:ext>
                  </a:extLst>
                </a:gridCol>
                <a:gridCol w="1055890">
                  <a:extLst>
                    <a:ext uri="{9D8B030D-6E8A-4147-A177-3AD203B41FA5}">
                      <a16:colId xmlns:a16="http://schemas.microsoft.com/office/drawing/2014/main" val="3607575307"/>
                    </a:ext>
                  </a:extLst>
                </a:gridCol>
                <a:gridCol w="1038925">
                  <a:extLst>
                    <a:ext uri="{9D8B030D-6E8A-4147-A177-3AD203B41FA5}">
                      <a16:colId xmlns:a16="http://schemas.microsoft.com/office/drawing/2014/main" val="1117913540"/>
                    </a:ext>
                  </a:extLst>
                </a:gridCol>
                <a:gridCol w="1070514">
                  <a:extLst>
                    <a:ext uri="{9D8B030D-6E8A-4147-A177-3AD203B41FA5}">
                      <a16:colId xmlns:a16="http://schemas.microsoft.com/office/drawing/2014/main" val="1277228849"/>
                    </a:ext>
                  </a:extLst>
                </a:gridCol>
                <a:gridCol w="1076949">
                  <a:extLst>
                    <a:ext uri="{9D8B030D-6E8A-4147-A177-3AD203B41FA5}">
                      <a16:colId xmlns:a16="http://schemas.microsoft.com/office/drawing/2014/main" val="3257464191"/>
                    </a:ext>
                  </a:extLst>
                </a:gridCol>
                <a:gridCol w="1032490">
                  <a:extLst>
                    <a:ext uri="{9D8B030D-6E8A-4147-A177-3AD203B41FA5}">
                      <a16:colId xmlns:a16="http://schemas.microsoft.com/office/drawing/2014/main" val="1592849245"/>
                    </a:ext>
                  </a:extLst>
                </a:gridCol>
                <a:gridCol w="1049455">
                  <a:extLst>
                    <a:ext uri="{9D8B030D-6E8A-4147-A177-3AD203B41FA5}">
                      <a16:colId xmlns:a16="http://schemas.microsoft.com/office/drawing/2014/main" val="1477682579"/>
                    </a:ext>
                  </a:extLst>
                </a:gridCol>
                <a:gridCol w="1028395">
                  <a:extLst>
                    <a:ext uri="{9D8B030D-6E8A-4147-A177-3AD203B41FA5}">
                      <a16:colId xmlns:a16="http://schemas.microsoft.com/office/drawing/2014/main" val="1662244136"/>
                    </a:ext>
                  </a:extLst>
                </a:gridCol>
              </a:tblGrid>
              <a:tr h="4617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b="1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nl-NL" sz="14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b="1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Maandag </a:t>
                      </a:r>
                      <a:endParaRPr lang="nl-NL" sz="14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b="1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Dinsdag</a:t>
                      </a:r>
                      <a:endParaRPr lang="nl-NL" sz="14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b="1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Woensdag</a:t>
                      </a:r>
                      <a:endParaRPr lang="nl-NL" sz="14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b="1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Donderdag</a:t>
                      </a:r>
                      <a:endParaRPr lang="nl-NL" sz="14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b="1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Vrijdag</a:t>
                      </a:r>
                      <a:endParaRPr lang="nl-NL" sz="14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b="1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Zaterdag</a:t>
                      </a:r>
                      <a:endParaRPr lang="nl-NL" sz="14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b="1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Zondag</a:t>
                      </a:r>
                      <a:endParaRPr lang="nl-NL" sz="14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b="1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14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4248137"/>
                  </a:ext>
                </a:extLst>
              </a:tr>
              <a:tr h="0"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1400" b="1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Ochtend</a:t>
                      </a:r>
                      <a:endParaRPr lang="nl-NL" sz="1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14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14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14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14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14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14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1355787"/>
                  </a:ext>
                </a:extLst>
              </a:tr>
              <a:tr h="3494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1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GB" sz="1400" dirty="0" err="1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werk</a:t>
                      </a:r>
                      <a:endParaRPr lang="nl-NL" sz="1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GB" sz="1400" dirty="0" err="1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werk</a:t>
                      </a:r>
                      <a:endParaRPr lang="nl-NL" sz="1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GB" sz="1400" dirty="0" err="1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werk</a:t>
                      </a:r>
                      <a:endParaRPr lang="nl-NL" sz="1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GB" sz="1400" dirty="0" err="1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werk</a:t>
                      </a:r>
                      <a:endParaRPr lang="nl-NL" sz="1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GB" sz="1400" dirty="0" err="1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werk</a:t>
                      </a:r>
                      <a:endParaRPr lang="nl-NL" sz="1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GB" sz="1400" dirty="0" err="1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sporten</a:t>
                      </a:r>
                      <a:endParaRPr lang="nl-NL" sz="1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GB" sz="1400" dirty="0" err="1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gezin</a:t>
                      </a:r>
                      <a:endParaRPr lang="nl-NL" sz="1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0846313"/>
                  </a:ext>
                </a:extLst>
              </a:tr>
              <a:tr h="3189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1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 </a:t>
                      </a:r>
                      <a:r>
                        <a:rPr lang="en-GB" sz="1400" dirty="0" err="1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werk</a:t>
                      </a:r>
                      <a:endParaRPr lang="nl-NL" sz="1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GB" sz="1400" dirty="0" err="1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werk</a:t>
                      </a:r>
                      <a:endParaRPr lang="nl-NL" sz="1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GB" sz="1400" dirty="0" err="1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werk</a:t>
                      </a:r>
                      <a:endParaRPr lang="nl-NL" sz="1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GB" sz="1400" dirty="0" err="1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werk</a:t>
                      </a:r>
                      <a:endParaRPr lang="nl-NL" sz="1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GB" sz="1400" dirty="0" err="1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werk</a:t>
                      </a:r>
                      <a:endParaRPr lang="nl-NL" sz="1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GB" sz="1400" dirty="0" err="1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sporten</a:t>
                      </a:r>
                      <a:endParaRPr lang="nl-NL" sz="1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GB" sz="140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gezin</a:t>
                      </a:r>
                      <a:endParaRPr lang="nl-NL" sz="1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2950712"/>
                  </a:ext>
                </a:extLst>
              </a:tr>
              <a:tr h="3296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nl-NL" sz="1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 </a:t>
                      </a:r>
                      <a:r>
                        <a:rPr lang="en-GB" sz="1400" dirty="0" err="1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werk</a:t>
                      </a:r>
                      <a:endParaRPr lang="nl-NL" sz="1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GB" sz="1400" dirty="0" err="1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werk</a:t>
                      </a:r>
                      <a:endParaRPr lang="nl-NL" sz="1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GB" sz="1400" dirty="0" err="1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werk</a:t>
                      </a:r>
                      <a:endParaRPr lang="nl-NL" sz="1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GB" sz="1400" dirty="0" err="1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werk</a:t>
                      </a:r>
                      <a:endParaRPr lang="nl-NL" sz="1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GB" sz="1400" dirty="0" err="1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werk</a:t>
                      </a:r>
                      <a:endParaRPr lang="nl-NL" sz="1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GB" sz="1400" dirty="0" err="1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klusje</a:t>
                      </a:r>
                      <a:endParaRPr lang="nl-NL" sz="1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GB" sz="1400" dirty="0" err="1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familie</a:t>
                      </a:r>
                      <a:endParaRPr lang="nl-NL" sz="1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7999787"/>
                  </a:ext>
                </a:extLst>
              </a:tr>
              <a:tr h="167187"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b="1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Middag</a:t>
                      </a: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14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14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14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14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14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14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1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9413595"/>
                  </a:ext>
                </a:extLst>
              </a:tr>
              <a:tr h="3071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1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 </a:t>
                      </a:r>
                      <a:r>
                        <a:rPr lang="en-GB" sz="1400" dirty="0" err="1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werk</a:t>
                      </a:r>
                      <a:endParaRPr lang="nl-NL" sz="1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GB" sz="1400" dirty="0" err="1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werk</a:t>
                      </a:r>
                      <a:endParaRPr lang="nl-NL" sz="1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GB" sz="1400" dirty="0" err="1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werk</a:t>
                      </a:r>
                      <a:endParaRPr lang="nl-NL" sz="1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GB" sz="1400" dirty="0" err="1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werk</a:t>
                      </a:r>
                      <a:endParaRPr lang="nl-NL" sz="1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GB" sz="1400" dirty="0" err="1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werk</a:t>
                      </a:r>
                      <a:endParaRPr lang="nl-NL" sz="1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GB" sz="1400" dirty="0" err="1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klusjes</a:t>
                      </a:r>
                      <a:endParaRPr lang="nl-NL" sz="1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GB" sz="1400" dirty="0" err="1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klusjes</a:t>
                      </a:r>
                      <a:endParaRPr lang="nl-NL" sz="1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165206"/>
                  </a:ext>
                </a:extLst>
              </a:tr>
              <a:tr h="3071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140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14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werk</a:t>
                      </a: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14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werk</a:t>
                      </a: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14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werk</a:t>
                      </a: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14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werk</a:t>
                      </a: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14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werk</a:t>
                      </a: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GB" sz="1400" dirty="0" err="1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krant</a:t>
                      </a:r>
                      <a:endParaRPr lang="nl-NL" sz="1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GB" sz="1400" dirty="0" err="1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klusjes</a:t>
                      </a:r>
                      <a:endParaRPr lang="nl-NL" sz="1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625987"/>
                  </a:ext>
                </a:extLst>
              </a:tr>
              <a:tr h="3071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140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14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werk</a:t>
                      </a: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14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werk</a:t>
                      </a: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14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werk</a:t>
                      </a: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14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werk</a:t>
                      </a: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GB" sz="1400" dirty="0" err="1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werk</a:t>
                      </a:r>
                      <a:endParaRPr lang="nl-NL" sz="1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GB" sz="1400" dirty="0" err="1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krant</a:t>
                      </a:r>
                      <a:endParaRPr lang="nl-NL" sz="1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GB" sz="1400" dirty="0" err="1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klusjes</a:t>
                      </a:r>
                      <a:endParaRPr lang="nl-NL" sz="1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0111859"/>
                  </a:ext>
                </a:extLst>
              </a:tr>
              <a:tr h="167187"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b="1" dirty="0" err="1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Avond</a:t>
                      </a:r>
                      <a:endParaRPr lang="en-GB" sz="1400" b="1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14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14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14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14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14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1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1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4477539"/>
                  </a:ext>
                </a:extLst>
              </a:tr>
              <a:tr h="2644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14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GB" sz="1400" dirty="0" err="1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koken</a:t>
                      </a:r>
                      <a:endParaRPr lang="nl-NL" sz="1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GB" sz="1400" dirty="0" err="1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koken</a:t>
                      </a:r>
                      <a:endParaRPr lang="nl-NL" sz="1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GB" sz="1400" dirty="0" err="1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koken</a:t>
                      </a:r>
                      <a:endParaRPr lang="nl-NL" sz="1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GB" sz="1400" dirty="0" err="1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koken</a:t>
                      </a:r>
                      <a:endParaRPr lang="nl-NL" sz="1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GB" sz="1400" dirty="0" err="1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koken</a:t>
                      </a:r>
                      <a:endParaRPr lang="nl-NL" sz="1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GB" sz="1400" dirty="0" err="1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vrienden</a:t>
                      </a:r>
                      <a:endParaRPr lang="nl-NL" sz="1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tv-</a:t>
                      </a:r>
                      <a:r>
                        <a:rPr lang="en-GB" sz="1400" dirty="0" err="1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kijken</a:t>
                      </a:r>
                      <a:endParaRPr lang="nl-NL" sz="1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2087881"/>
                  </a:ext>
                </a:extLst>
              </a:tr>
              <a:tr h="2644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14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tv-</a:t>
                      </a:r>
                      <a:r>
                        <a:rPr lang="en-GB" sz="1400" dirty="0" err="1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kijken</a:t>
                      </a:r>
                      <a:endParaRPr lang="nl-NL" sz="1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tv-</a:t>
                      </a:r>
                      <a:r>
                        <a:rPr lang="en-GB" sz="1400" dirty="0" err="1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kijken</a:t>
                      </a:r>
                      <a:endParaRPr lang="nl-NL" sz="1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tv-</a:t>
                      </a:r>
                      <a:r>
                        <a:rPr lang="en-GB" sz="1400" dirty="0" err="1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kijken</a:t>
                      </a:r>
                      <a:endParaRPr lang="nl-NL" sz="1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tv-</a:t>
                      </a:r>
                      <a:r>
                        <a:rPr lang="en-GB" sz="1400" dirty="0" err="1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kijken</a:t>
                      </a:r>
                      <a:endParaRPr lang="nl-NL" sz="1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tv-</a:t>
                      </a:r>
                      <a:r>
                        <a:rPr lang="en-GB" sz="1400" dirty="0" err="1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kijken</a:t>
                      </a:r>
                      <a:endParaRPr lang="nl-NL" sz="1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GB" sz="1400" dirty="0" err="1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vrienden</a:t>
                      </a:r>
                      <a:endParaRPr lang="nl-NL" sz="1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tv-</a:t>
                      </a:r>
                      <a:r>
                        <a:rPr lang="en-GB" sz="1400" dirty="0" err="1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kijken</a:t>
                      </a:r>
                      <a:endParaRPr lang="nl-NL" sz="1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0575243"/>
                  </a:ext>
                </a:extLst>
              </a:tr>
              <a:tr h="2644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14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14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14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14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14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14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14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1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8" marR="63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9565738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484A55-6EB7-6C20-3EDB-828A6CAC864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4DFC4CA-C18C-1948-860B-AB40FEDD7F72}" type="datetime5">
              <a:rPr lang="nl-NL" smtClean="0"/>
              <a:t>11-dec-23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881F99-94FC-BE30-2A34-44B9ECAC69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06AC46-015F-6E44-B83A-36E79AEF5356}" type="slidenum">
              <a:rPr lang="en-GB" smtClean="0"/>
              <a:pPr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3560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734992" y="1094146"/>
            <a:ext cx="5826548" cy="465657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nl-NL" sz="1800">
              <a:solidFill>
                <a:prstClr val="black"/>
              </a:solidFill>
            </a:endParaRPr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1582461" y="2902149"/>
            <a:ext cx="156889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 sz="1800" b="1" dirty="0">
                <a:solidFill>
                  <a:srgbClr val="111166"/>
                </a:solidFill>
                <a:latin typeface="Century Gothic" panose="020B0502020202020204" pitchFamily="34" charset="0"/>
              </a:rPr>
              <a:t>werk/school</a:t>
            </a:r>
            <a:endParaRPr lang="en-US" altLang="nl-NL" sz="1800" b="1" dirty="0">
              <a:solidFill>
                <a:srgbClr val="111166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 Box 23"/>
          <p:cNvSpPr txBox="1">
            <a:spLocks noChangeArrowheads="1"/>
          </p:cNvSpPr>
          <p:nvPr/>
        </p:nvSpPr>
        <p:spPr bwMode="auto">
          <a:xfrm>
            <a:off x="1582461" y="3905380"/>
            <a:ext cx="172238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 sz="1800" b="1" dirty="0">
                <a:solidFill>
                  <a:srgbClr val="111166"/>
                </a:solidFill>
                <a:latin typeface="Century Gothic" panose="020B0502020202020204" pitchFamily="34" charset="0"/>
              </a:rPr>
              <a:t>sociaal leven</a:t>
            </a:r>
            <a:endParaRPr lang="en-US" altLang="nl-NL" sz="1800" b="1" dirty="0">
              <a:solidFill>
                <a:srgbClr val="111166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4132661" y="4523185"/>
            <a:ext cx="102631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nl-NL" altLang="nl-NL" sz="1800" b="1" dirty="0">
                <a:solidFill>
                  <a:srgbClr val="111166"/>
                </a:solidFill>
                <a:latin typeface="Century Gothic" panose="020B0502020202020204" pitchFamily="34" charset="0"/>
              </a:rPr>
              <a:t>sport</a:t>
            </a:r>
            <a:endParaRPr lang="en-US" altLang="nl-NL" sz="1800" b="1" dirty="0">
              <a:solidFill>
                <a:srgbClr val="111166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6427838" y="3909843"/>
            <a:ext cx="122231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 sz="1800" b="1" dirty="0">
                <a:solidFill>
                  <a:srgbClr val="111166"/>
                </a:solidFill>
                <a:latin typeface="Century Gothic" panose="020B0502020202020204" pitchFamily="34" charset="0"/>
              </a:rPr>
              <a:t>kinderen</a:t>
            </a:r>
            <a:endParaRPr lang="en-US" altLang="nl-NL" sz="1800" b="1" dirty="0">
              <a:solidFill>
                <a:srgbClr val="111166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6460804" y="2901926"/>
            <a:ext cx="102631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 sz="1800" b="1" dirty="0">
                <a:solidFill>
                  <a:srgbClr val="111166"/>
                </a:solidFill>
                <a:latin typeface="Century Gothic" panose="020B0502020202020204" pitchFamily="34" charset="0"/>
              </a:rPr>
              <a:t>partner</a:t>
            </a:r>
            <a:endParaRPr lang="en-US" altLang="nl-NL" sz="1800" b="1" dirty="0">
              <a:solidFill>
                <a:srgbClr val="111166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113486" y="1826419"/>
            <a:ext cx="3006328" cy="277177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nl-NL" sz="1800">
              <a:solidFill>
                <a:prstClr val="black"/>
              </a:solidFill>
            </a:endParaRPr>
          </a:p>
        </p:txBody>
      </p:sp>
      <p:sp>
        <p:nvSpPr>
          <p:cNvPr id="28" name="Text Box 15"/>
          <p:cNvSpPr txBox="1">
            <a:spLocks noChangeArrowheads="1"/>
          </p:cNvSpPr>
          <p:nvPr/>
        </p:nvSpPr>
        <p:spPr bwMode="auto">
          <a:xfrm>
            <a:off x="3986277" y="1130720"/>
            <a:ext cx="150310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 sz="1800" b="1" dirty="0">
                <a:solidFill>
                  <a:srgbClr val="111166"/>
                </a:solidFill>
                <a:latin typeface="Century Gothic" panose="020B0502020202020204" pitchFamily="34" charset="0"/>
              </a:rPr>
              <a:t>huishouden</a:t>
            </a:r>
            <a:endParaRPr lang="en-US" altLang="nl-NL" sz="1800" b="1" dirty="0">
              <a:solidFill>
                <a:srgbClr val="111166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Text Box 15"/>
          <p:cNvSpPr txBox="1">
            <a:spLocks noChangeArrowheads="1"/>
          </p:cNvSpPr>
          <p:nvPr/>
        </p:nvSpPr>
        <p:spPr bwMode="auto">
          <a:xfrm>
            <a:off x="3353196" y="2098666"/>
            <a:ext cx="276926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nl-NL" altLang="nl-NL" sz="1800" b="1" dirty="0">
                <a:solidFill>
                  <a:srgbClr val="111166"/>
                </a:solidFill>
                <a:latin typeface="Century Gothic" panose="020B0502020202020204" pitchFamily="34" charset="0"/>
              </a:rPr>
              <a:t>gezondheidsgedrag</a:t>
            </a:r>
            <a:endParaRPr lang="en-US" altLang="nl-NL" sz="1800" b="1" dirty="0">
              <a:solidFill>
                <a:srgbClr val="111166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42" name="Picture 2" descr="Gratis vector afbeeldingen van Borstvoeding geven">
            <a:extLst>
              <a:ext uri="{FF2B5EF4-FFF2-40B4-BE49-F238E27FC236}">
                <a16:creationId xmlns:a16="http://schemas.microsoft.com/office/drawing/2014/main" id="{02CA9ADA-5BF3-90BE-C341-6F0BAC1B6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088" y="4080632"/>
            <a:ext cx="1222319" cy="1148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Gratis vector afbeeldingen van Mens">
            <a:extLst>
              <a:ext uri="{FF2B5EF4-FFF2-40B4-BE49-F238E27FC236}">
                <a16:creationId xmlns:a16="http://schemas.microsoft.com/office/drawing/2014/main" id="{51D1461F-0118-CBB3-C857-35FB5DF9B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532" y="1947706"/>
            <a:ext cx="1246304" cy="89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Gratis vector afbeeldingen van Groep">
            <a:extLst>
              <a:ext uri="{FF2B5EF4-FFF2-40B4-BE49-F238E27FC236}">
                <a16:creationId xmlns:a16="http://schemas.microsoft.com/office/drawing/2014/main" id="{B41E32C2-9490-0D9D-EC78-8418EAE10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243" y="4218287"/>
            <a:ext cx="1087316" cy="108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Gratis vector afbeeldingen van Trouwringen">
            <a:extLst>
              <a:ext uri="{FF2B5EF4-FFF2-40B4-BE49-F238E27FC236}">
                <a16:creationId xmlns:a16="http://schemas.microsoft.com/office/drawing/2014/main" id="{D9568BF2-5A2A-4908-216E-36F877D32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906" y="2262162"/>
            <a:ext cx="1300905" cy="650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Gratis vector afbeeldingen van Basketbal">
            <a:extLst>
              <a:ext uri="{FF2B5EF4-FFF2-40B4-BE49-F238E27FC236}">
                <a16:creationId xmlns:a16="http://schemas.microsoft.com/office/drawing/2014/main" id="{23618F26-C123-7672-3AC2-C811D0A34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402" y="4876321"/>
            <a:ext cx="788674" cy="78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8" name="Picture 18" descr="Gratis vector afbeeldingen van Ijzer">
            <a:extLst>
              <a:ext uri="{FF2B5EF4-FFF2-40B4-BE49-F238E27FC236}">
                <a16:creationId xmlns:a16="http://schemas.microsoft.com/office/drawing/2014/main" id="{27080549-2F89-BF5D-8E77-5E141EC2E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419" y="1368789"/>
            <a:ext cx="725060" cy="42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" name="Picture 20" descr="Gratis vector afbeeldingen van Gezond">
            <a:extLst>
              <a:ext uri="{FF2B5EF4-FFF2-40B4-BE49-F238E27FC236}">
                <a16:creationId xmlns:a16="http://schemas.microsoft.com/office/drawing/2014/main" id="{532B3B9D-8511-E7F3-56E9-AE3E9735B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066" y="2621285"/>
            <a:ext cx="766595" cy="58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2" name="Picture 22" descr="Gratis vector afbeeldingen van Diabetes">
            <a:extLst>
              <a:ext uri="{FF2B5EF4-FFF2-40B4-BE49-F238E27FC236}">
                <a16:creationId xmlns:a16="http://schemas.microsoft.com/office/drawing/2014/main" id="{356934A1-181D-47F4-35C8-CE0FC9D70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518" y="2871711"/>
            <a:ext cx="867139" cy="62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6" name="Picture 26" descr="Gratis vector afbeeldingen van Fitness">
            <a:extLst>
              <a:ext uri="{FF2B5EF4-FFF2-40B4-BE49-F238E27FC236}">
                <a16:creationId xmlns:a16="http://schemas.microsoft.com/office/drawing/2014/main" id="{F4811C65-6983-7A7F-2FAC-55009865F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447" y="3355498"/>
            <a:ext cx="618332" cy="97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8" name="Picture 28" descr="Gratis vector afbeeldingen van Tomaat">
            <a:extLst>
              <a:ext uri="{FF2B5EF4-FFF2-40B4-BE49-F238E27FC236}">
                <a16:creationId xmlns:a16="http://schemas.microsoft.com/office/drawing/2014/main" id="{914CEE6A-C9CF-880A-7C0B-A3CEA9594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650" y="3768118"/>
            <a:ext cx="618332" cy="63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11E1ED-79A4-2C9F-6212-53B66116774A}"/>
              </a:ext>
            </a:extLst>
          </p:cNvPr>
          <p:cNvSpPr txBox="1">
            <a:spLocks/>
          </p:cNvSpPr>
          <p:nvPr/>
        </p:nvSpPr>
        <p:spPr>
          <a:xfrm>
            <a:off x="298782" y="258358"/>
            <a:ext cx="6524625" cy="854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defRPr sz="2400" b="1" i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2pPr>
            <a:lvl3pPr algn="l" rtl="0" eaLnBrk="1" fontAlgn="base" hangingPunct="1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3pPr>
            <a:lvl4pPr algn="l" rtl="0" eaLnBrk="1" fontAlgn="base" hangingPunct="1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4pPr>
            <a:lvl5pPr algn="l" rtl="0" eaLnBrk="1" fontAlgn="base" hangingPunct="1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5pPr>
            <a:lvl6pPr marL="457200" algn="l" rtl="0" eaLnBrk="1" fontAlgn="base" hangingPunct="1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6pPr>
            <a:lvl7pPr marL="914400" algn="l" rtl="0" eaLnBrk="1" fontAlgn="base" hangingPunct="1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7pPr>
            <a:lvl8pPr marL="1371600" algn="l" rtl="0" eaLnBrk="1" fontAlgn="base" hangingPunct="1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8pPr>
            <a:lvl9pPr marL="1828800" algn="l" rtl="0" eaLnBrk="1" fontAlgn="base" hangingPunct="1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 kern="0" dirty="0" err="1"/>
              <a:t>Zelfmanagement</a:t>
            </a:r>
            <a:r>
              <a:rPr lang="en-US" sz="3200" kern="0" dirty="0"/>
              <a:t> van </a:t>
            </a:r>
            <a:r>
              <a:rPr lang="en-US" sz="3200" kern="0" dirty="0" err="1"/>
              <a:t>ziekte</a:t>
            </a:r>
            <a:endParaRPr lang="nl-NL" sz="3200" kern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223A85-8E01-2748-A2A4-EA1349137A0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5718" t="10036" r="11377" b="9321"/>
          <a:stretch/>
        </p:blipFill>
        <p:spPr>
          <a:xfrm>
            <a:off x="4171272" y="2829357"/>
            <a:ext cx="953988" cy="72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52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  <p:bldP spid="12" grpId="0"/>
      <p:bldP spid="13" grpId="0"/>
      <p:bldP spid="14" grpId="0"/>
      <p:bldP spid="15" grpId="0"/>
      <p:bldP spid="5" grpId="0" animBg="1"/>
      <p:bldP spid="28" grpId="0"/>
      <p:bldP spid="28" grpId="1"/>
      <p:bldP spid="2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ACA0A-3F64-AF47-528F-BA98E70D0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De </a:t>
            </a:r>
            <a:r>
              <a:rPr lang="en-US" sz="3200" dirty="0" err="1"/>
              <a:t>balans</a:t>
            </a:r>
            <a:r>
              <a:rPr lang="en-US" sz="3200" dirty="0"/>
              <a:t> </a:t>
            </a:r>
            <a:r>
              <a:rPr lang="en-US" sz="3200" dirty="0" err="1"/>
              <a:t>bewaken</a:t>
            </a:r>
            <a:endParaRPr lang="nl-NL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E43735-18BB-9A24-3791-AF1B683A7C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800" dirty="0">
              <a:solidFill>
                <a:schemeClr val="bg2"/>
              </a:solidFill>
            </a:endParaRPr>
          </a:p>
          <a:p>
            <a:endParaRPr lang="en-US" sz="2800" dirty="0">
              <a:solidFill>
                <a:schemeClr val="bg2"/>
              </a:solidFill>
            </a:endParaRPr>
          </a:p>
          <a:p>
            <a:r>
              <a:rPr lang="en-US" sz="2800" dirty="0">
                <a:solidFill>
                  <a:schemeClr val="bg2"/>
                </a:solidFill>
              </a:rPr>
              <a:t>Wat </a:t>
            </a:r>
            <a:r>
              <a:rPr lang="en-US" sz="2800" dirty="0" err="1">
                <a:solidFill>
                  <a:schemeClr val="bg2"/>
                </a:solidFill>
              </a:rPr>
              <a:t>kun</a:t>
            </a:r>
            <a:r>
              <a:rPr lang="en-US" sz="2800" dirty="0">
                <a:solidFill>
                  <a:schemeClr val="bg2"/>
                </a:solidFill>
              </a:rPr>
              <a:t> </a:t>
            </a:r>
            <a:r>
              <a:rPr lang="en-US" sz="2800" dirty="0" err="1">
                <a:solidFill>
                  <a:schemeClr val="bg2"/>
                </a:solidFill>
              </a:rPr>
              <a:t>jij</a:t>
            </a:r>
            <a:r>
              <a:rPr lang="en-US" sz="2800" dirty="0">
                <a:solidFill>
                  <a:schemeClr val="bg2"/>
                </a:solidFill>
              </a:rPr>
              <a:t> </a:t>
            </a:r>
            <a:r>
              <a:rPr lang="en-US" sz="2800" dirty="0" err="1">
                <a:solidFill>
                  <a:schemeClr val="bg2"/>
                </a:solidFill>
              </a:rPr>
              <a:t>doen</a:t>
            </a:r>
            <a:r>
              <a:rPr lang="en-US" sz="2800" dirty="0">
                <a:solidFill>
                  <a:schemeClr val="bg2"/>
                </a:solidFill>
              </a:rPr>
              <a:t> om de </a:t>
            </a:r>
            <a:r>
              <a:rPr lang="en-US" sz="2800" dirty="0" err="1">
                <a:solidFill>
                  <a:schemeClr val="bg2"/>
                </a:solidFill>
              </a:rPr>
              <a:t>balans</a:t>
            </a:r>
            <a:r>
              <a:rPr lang="en-US" sz="2800" dirty="0">
                <a:solidFill>
                  <a:schemeClr val="bg2"/>
                </a:solidFill>
              </a:rPr>
              <a:t> </a:t>
            </a:r>
            <a:r>
              <a:rPr lang="en-US" sz="2800" dirty="0" err="1">
                <a:solidFill>
                  <a:schemeClr val="bg2"/>
                </a:solidFill>
              </a:rPr>
              <a:t>te</a:t>
            </a:r>
            <a:r>
              <a:rPr lang="en-US" sz="2800" dirty="0">
                <a:solidFill>
                  <a:schemeClr val="bg2"/>
                </a:solidFill>
              </a:rPr>
              <a:t> </a:t>
            </a:r>
            <a:r>
              <a:rPr lang="en-US" sz="2800" dirty="0" err="1">
                <a:solidFill>
                  <a:schemeClr val="bg2"/>
                </a:solidFill>
              </a:rPr>
              <a:t>beinvloeden</a:t>
            </a:r>
            <a:r>
              <a:rPr lang="en-US" sz="2800" dirty="0">
                <a:solidFill>
                  <a:schemeClr val="bg2"/>
                </a:solidFill>
              </a:rPr>
              <a:t>?</a:t>
            </a:r>
            <a:endParaRPr lang="nl-NL" sz="2800" dirty="0">
              <a:solidFill>
                <a:schemeClr val="bg2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83546-C27F-C840-9938-DB67F9AC404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4DFC4CA-C18C-1948-860B-AB40FEDD7F72}" type="datetime5">
              <a:rPr lang="nl-NL" smtClean="0"/>
              <a:t>11-dec-23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1D72F2-F791-B261-0830-9E94B4EAE3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06AC46-015F-6E44-B83A-36E79AEF5356}" type="slidenum">
              <a:rPr lang="en-GB" smtClean="0"/>
              <a:pPr/>
              <a:t>30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0FDD69-0FDA-5EFF-DF2F-7BFBA1C5E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4239" y="3972846"/>
            <a:ext cx="3413023" cy="219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0160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C695F-9B03-5CCD-F0F6-3431B267D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738" y="1224114"/>
            <a:ext cx="8291512" cy="4498259"/>
          </a:xfrm>
        </p:spPr>
        <p:txBody>
          <a:bodyPr/>
          <a:lstStyle/>
          <a:p>
            <a:br>
              <a:rPr lang="en-US" dirty="0">
                <a:solidFill>
                  <a:schemeClr val="bg2"/>
                </a:solidFill>
              </a:rPr>
            </a:br>
            <a:endParaRPr lang="en-US" dirty="0">
              <a:solidFill>
                <a:schemeClr val="bg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2"/>
                </a:solidFill>
              </a:rPr>
              <a:t>Sta </a:t>
            </a:r>
            <a:r>
              <a:rPr lang="en-US" dirty="0" err="1">
                <a:solidFill>
                  <a:schemeClr val="bg2"/>
                </a:solidFill>
              </a:rPr>
              <a:t>regelmatig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stil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bij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jouw</a:t>
            </a:r>
            <a:r>
              <a:rPr lang="en-US" dirty="0">
                <a:solidFill>
                  <a:schemeClr val="bg2"/>
                </a:solidFill>
              </a:rPr>
              <a:t> eigen </a:t>
            </a:r>
            <a:r>
              <a:rPr lang="en-US" dirty="0" err="1">
                <a:solidFill>
                  <a:schemeClr val="bg2"/>
                </a:solidFill>
              </a:rPr>
              <a:t>stoplicht</a:t>
            </a:r>
            <a:r>
              <a:rPr lang="en-US" dirty="0">
                <a:solidFill>
                  <a:schemeClr val="bg2"/>
                </a:solidFill>
              </a:rPr>
              <a:t>: hoe </a:t>
            </a:r>
            <a:r>
              <a:rPr lang="en-US" dirty="0" err="1">
                <a:solidFill>
                  <a:schemeClr val="bg2"/>
                </a:solidFill>
              </a:rPr>
              <a:t>voel</a:t>
            </a:r>
            <a:r>
              <a:rPr lang="en-US" dirty="0">
                <a:solidFill>
                  <a:schemeClr val="bg2"/>
                </a:solidFill>
              </a:rPr>
              <a:t> je </a:t>
            </a:r>
            <a:r>
              <a:rPr lang="en-US" dirty="0" err="1">
                <a:solidFill>
                  <a:schemeClr val="bg2"/>
                </a:solidFill>
              </a:rPr>
              <a:t>je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en</a:t>
            </a:r>
            <a:r>
              <a:rPr lang="en-US" dirty="0">
                <a:solidFill>
                  <a:schemeClr val="bg2"/>
                </a:solidFill>
              </a:rPr>
              <a:t> wat </a:t>
            </a:r>
            <a:r>
              <a:rPr lang="en-US" dirty="0" err="1">
                <a:solidFill>
                  <a:schemeClr val="bg2"/>
                </a:solidFill>
              </a:rPr>
              <a:t>heb</a:t>
            </a:r>
            <a:r>
              <a:rPr lang="en-US" dirty="0">
                <a:solidFill>
                  <a:schemeClr val="bg2"/>
                </a:solidFill>
              </a:rPr>
              <a:t> je NU </a:t>
            </a:r>
            <a:r>
              <a:rPr lang="en-US" dirty="0" err="1">
                <a:solidFill>
                  <a:schemeClr val="bg2"/>
                </a:solidFill>
              </a:rPr>
              <a:t>nodig</a:t>
            </a:r>
            <a:r>
              <a:rPr lang="en-US" dirty="0">
                <a:solidFill>
                  <a:schemeClr val="bg2"/>
                </a:solidFill>
              </a:rPr>
              <a:t>? </a:t>
            </a:r>
            <a:r>
              <a:rPr lang="en-US" dirty="0" err="1">
                <a:solidFill>
                  <a:schemeClr val="bg2"/>
                </a:solidFill>
              </a:rPr>
              <a:t>Communiceer</a:t>
            </a:r>
            <a:r>
              <a:rPr lang="en-US" dirty="0">
                <a:solidFill>
                  <a:schemeClr val="bg2"/>
                </a:solidFill>
              </a:rPr>
              <a:t> over </a:t>
            </a:r>
            <a:r>
              <a:rPr lang="en-US" dirty="0" err="1">
                <a:solidFill>
                  <a:schemeClr val="bg2"/>
                </a:solidFill>
              </a:rPr>
              <a:t>jouw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stoplicht</a:t>
            </a:r>
            <a:br>
              <a:rPr lang="en-US" dirty="0">
                <a:solidFill>
                  <a:schemeClr val="bg2"/>
                </a:solidFill>
              </a:rPr>
            </a:br>
            <a:endParaRPr lang="en-US" dirty="0">
              <a:solidFill>
                <a:schemeClr val="bg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dirty="0" err="1">
                <a:solidFill>
                  <a:schemeClr val="bg2"/>
                </a:solidFill>
              </a:rPr>
              <a:t>Probeer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te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voelen</a:t>
            </a:r>
            <a:r>
              <a:rPr lang="en-US" dirty="0">
                <a:solidFill>
                  <a:schemeClr val="bg2"/>
                </a:solidFill>
              </a:rPr>
              <a:t> hoe </a:t>
            </a:r>
            <a:r>
              <a:rPr lang="en-US" dirty="0" err="1">
                <a:solidFill>
                  <a:schemeClr val="bg2"/>
                </a:solidFill>
              </a:rPr>
              <a:t>gevuld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jouw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batterij</a:t>
            </a:r>
            <a:r>
              <a:rPr lang="en-US" dirty="0">
                <a:solidFill>
                  <a:schemeClr val="bg2"/>
                </a:solidFill>
              </a:rPr>
              <a:t> is: </a:t>
            </a:r>
            <a:r>
              <a:rPr lang="en-US" dirty="0" err="1">
                <a:solidFill>
                  <a:schemeClr val="bg2"/>
                </a:solidFill>
              </a:rPr>
              <a:t>waar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heb</a:t>
            </a:r>
            <a:r>
              <a:rPr lang="en-US" dirty="0">
                <a:solidFill>
                  <a:schemeClr val="bg2"/>
                </a:solidFill>
              </a:rPr>
              <a:t> je </a:t>
            </a:r>
            <a:r>
              <a:rPr lang="en-US" dirty="0" err="1">
                <a:solidFill>
                  <a:schemeClr val="bg2"/>
                </a:solidFill>
              </a:rPr>
              <a:t>meer</a:t>
            </a:r>
            <a:r>
              <a:rPr lang="en-US" dirty="0">
                <a:solidFill>
                  <a:schemeClr val="bg2"/>
                </a:solidFill>
              </a:rPr>
              <a:t>/minder van </a:t>
            </a:r>
            <a:r>
              <a:rPr lang="en-US" dirty="0" err="1">
                <a:solidFill>
                  <a:schemeClr val="bg2"/>
                </a:solidFill>
              </a:rPr>
              <a:t>nodig</a:t>
            </a:r>
            <a:r>
              <a:rPr lang="en-US" dirty="0">
                <a:solidFill>
                  <a:schemeClr val="bg2"/>
                </a:solidFill>
              </a:rPr>
              <a:t>?</a:t>
            </a:r>
            <a:br>
              <a:rPr lang="en-US" dirty="0">
                <a:solidFill>
                  <a:schemeClr val="bg2"/>
                </a:solidFill>
              </a:rPr>
            </a:br>
            <a:r>
              <a:rPr lang="en-US" dirty="0">
                <a:solidFill>
                  <a:schemeClr val="bg2"/>
                </a:solidFill>
              </a:rPr>
              <a:t>-&gt; </a:t>
            </a:r>
            <a:r>
              <a:rPr lang="en-US" dirty="0" err="1">
                <a:solidFill>
                  <a:schemeClr val="bg2"/>
                </a:solidFill>
              </a:rPr>
              <a:t>Doseer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activiteiten</a:t>
            </a:r>
            <a:r>
              <a:rPr lang="en-US" dirty="0">
                <a:solidFill>
                  <a:schemeClr val="bg2"/>
                </a:solidFill>
              </a:rPr>
              <a:t>, </a:t>
            </a:r>
            <a:r>
              <a:rPr lang="en-US" dirty="0" err="1">
                <a:solidFill>
                  <a:schemeClr val="bg2"/>
                </a:solidFill>
              </a:rPr>
              <a:t>prikkels</a:t>
            </a:r>
            <a:r>
              <a:rPr lang="en-US" dirty="0">
                <a:solidFill>
                  <a:schemeClr val="bg2"/>
                </a:solidFill>
              </a:rPr>
              <a:t>, rust </a:t>
            </a:r>
            <a:r>
              <a:rPr lang="en-US" dirty="0" err="1">
                <a:solidFill>
                  <a:schemeClr val="bg2"/>
                </a:solidFill>
              </a:rPr>
              <a:t>en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actieve</a:t>
            </a:r>
            <a:r>
              <a:rPr lang="en-US" dirty="0">
                <a:solidFill>
                  <a:schemeClr val="bg2"/>
                </a:solidFill>
              </a:rPr>
              <a:t>/</a:t>
            </a:r>
            <a:r>
              <a:rPr lang="en-US" dirty="0" err="1">
                <a:solidFill>
                  <a:schemeClr val="bg2"/>
                </a:solidFill>
              </a:rPr>
              <a:t>passieve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ontspanning</a:t>
            </a:r>
            <a:br>
              <a:rPr lang="en-US" dirty="0">
                <a:solidFill>
                  <a:schemeClr val="bg2"/>
                </a:solidFill>
              </a:rPr>
            </a:br>
            <a:endParaRPr lang="en-US" dirty="0">
              <a:solidFill>
                <a:schemeClr val="bg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dirty="0" err="1">
                <a:solidFill>
                  <a:schemeClr val="bg2"/>
                </a:solidFill>
              </a:rPr>
              <a:t>Denk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eraan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dat</a:t>
            </a:r>
            <a:r>
              <a:rPr lang="en-US" dirty="0">
                <a:solidFill>
                  <a:schemeClr val="bg2"/>
                </a:solidFill>
              </a:rPr>
              <a:t> stress-management </a:t>
            </a:r>
            <a:r>
              <a:rPr lang="en-US" dirty="0" err="1">
                <a:solidFill>
                  <a:schemeClr val="bg2"/>
                </a:solidFill>
              </a:rPr>
              <a:t>vooral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gaat</a:t>
            </a:r>
            <a:r>
              <a:rPr lang="en-US" dirty="0">
                <a:solidFill>
                  <a:schemeClr val="bg2"/>
                </a:solidFill>
              </a:rPr>
              <a:t> over je </a:t>
            </a:r>
            <a:r>
              <a:rPr lang="en-US" u="sng" dirty="0" err="1">
                <a:solidFill>
                  <a:schemeClr val="bg2"/>
                </a:solidFill>
              </a:rPr>
              <a:t>lijf</a:t>
            </a:r>
            <a:r>
              <a:rPr lang="en-US" dirty="0">
                <a:solidFill>
                  <a:schemeClr val="bg2"/>
                </a:solidFill>
              </a:rPr>
              <a:t>: met je </a:t>
            </a:r>
            <a:r>
              <a:rPr lang="en-US" dirty="0" err="1">
                <a:solidFill>
                  <a:schemeClr val="bg2"/>
                </a:solidFill>
              </a:rPr>
              <a:t>zintuigen</a:t>
            </a:r>
            <a:r>
              <a:rPr lang="en-US" dirty="0">
                <a:solidFill>
                  <a:schemeClr val="bg2"/>
                </a:solidFill>
              </a:rPr>
              <a:t> (</a:t>
            </a:r>
            <a:r>
              <a:rPr lang="en-US" dirty="0" err="1">
                <a:solidFill>
                  <a:schemeClr val="bg2"/>
                </a:solidFill>
              </a:rPr>
              <a:t>lijf</a:t>
            </a:r>
            <a:r>
              <a:rPr lang="en-US" dirty="0">
                <a:solidFill>
                  <a:schemeClr val="bg2"/>
                </a:solidFill>
              </a:rPr>
              <a:t>) je </a:t>
            </a:r>
            <a:r>
              <a:rPr lang="en-US" dirty="0" err="1">
                <a:solidFill>
                  <a:schemeClr val="bg2"/>
                </a:solidFill>
              </a:rPr>
              <a:t>lijf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en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brein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beinvloeden</a:t>
            </a:r>
            <a:r>
              <a:rPr lang="en-US" dirty="0">
                <a:solidFill>
                  <a:schemeClr val="bg2"/>
                </a:solidFill>
              </a:rPr>
              <a:t> via </a:t>
            </a:r>
            <a:r>
              <a:rPr lang="en-US" dirty="0" err="1">
                <a:solidFill>
                  <a:schemeClr val="bg2"/>
                </a:solidFill>
              </a:rPr>
              <a:t>passieve</a:t>
            </a:r>
            <a:r>
              <a:rPr lang="en-US" dirty="0">
                <a:solidFill>
                  <a:schemeClr val="bg2"/>
                </a:solidFill>
              </a:rPr>
              <a:t> of </a:t>
            </a:r>
            <a:r>
              <a:rPr lang="en-US" dirty="0" err="1">
                <a:solidFill>
                  <a:schemeClr val="bg2"/>
                </a:solidFill>
              </a:rPr>
              <a:t>actieve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ontspanning</a:t>
            </a:r>
            <a:br>
              <a:rPr lang="en-US" dirty="0">
                <a:solidFill>
                  <a:schemeClr val="bg2"/>
                </a:solidFill>
              </a:rPr>
            </a:br>
            <a:endParaRPr lang="nl-NL" dirty="0">
              <a:solidFill>
                <a:schemeClr val="bg2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7D07E-B351-6154-1117-3A812D5D9AC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4DFC4CA-C18C-1948-860B-AB40FEDD7F72}" type="datetime5">
              <a:rPr lang="nl-NL" smtClean="0"/>
              <a:t>11-dec-23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90BF2E-5C19-EB60-1582-F58BA611ED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06AC46-015F-6E44-B83A-36E79AEF5356}" type="slidenum">
              <a:rPr lang="en-GB" smtClean="0"/>
              <a:pPr/>
              <a:t>31</a:t>
            </a:fld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0F72665-8D51-2E7E-169C-746D24902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738" y="0"/>
            <a:ext cx="6524625" cy="854075"/>
          </a:xfrm>
        </p:spPr>
        <p:txBody>
          <a:bodyPr/>
          <a:lstStyle/>
          <a:p>
            <a:r>
              <a:rPr lang="en-US" sz="3200" dirty="0" err="1"/>
              <a:t>Zelfzorg</a:t>
            </a:r>
            <a:r>
              <a:rPr lang="en-US" sz="3200" dirty="0"/>
              <a:t> </a:t>
            </a:r>
            <a:r>
              <a:rPr lang="en-US" sz="3200" dirty="0" err="1"/>
              <a:t>stappenplan</a:t>
            </a: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412430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200" dirty="0"/>
              <a:t>Dank voor jullie aandacht!</a:t>
            </a:r>
            <a:endParaRPr lang="en-GB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B06E4-70A4-3E46-AF81-8CDC63B37A10}" type="datetime5">
              <a:rPr lang="nl-NL" smtClean="0"/>
              <a:t>11-dec-23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8D43D-7D33-2F43-82C4-C7C0902068A2}" type="slidenum">
              <a:rPr lang="en-GB" smtClean="0"/>
              <a:pPr/>
              <a:t>32</a:t>
            </a:fld>
            <a:endParaRPr lang="en-GB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2271712"/>
            <a:ext cx="6429375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71851" y="1724457"/>
            <a:ext cx="2893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2"/>
                </a:solidFill>
                <a:latin typeface="+mn-lt"/>
              </a:rPr>
              <a:t>Heb je nog vragen?</a:t>
            </a:r>
            <a:endParaRPr lang="en-GB" dirty="0">
              <a:solidFill>
                <a:schemeClr val="bg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98248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93455" y="1364867"/>
            <a:ext cx="7244760" cy="13901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685823">
              <a:spcBef>
                <a:spcPts val="188"/>
              </a:spcBef>
              <a:buClr>
                <a:srgbClr val="F07F09"/>
              </a:buClr>
              <a:buSzPct val="80000"/>
            </a:pPr>
            <a:r>
              <a:rPr lang="nl-NL" altLang="nl-NL" sz="2700" dirty="0">
                <a:solidFill>
                  <a:srgbClr val="002060"/>
                </a:solidFill>
                <a:latin typeface="Century Gothic" panose="020B0502020202020204" pitchFamily="34" charset="0"/>
              </a:rPr>
              <a:t>‘Zelfmanagement is </a:t>
            </a:r>
          </a:p>
          <a:p>
            <a:pPr algn="ctr" defTabSz="685823">
              <a:spcBef>
                <a:spcPts val="188"/>
              </a:spcBef>
              <a:buClr>
                <a:srgbClr val="F07F09"/>
              </a:buClr>
              <a:buSzPct val="80000"/>
            </a:pPr>
            <a:r>
              <a:rPr lang="nl-NL" altLang="nl-NL" sz="2700" dirty="0">
                <a:solidFill>
                  <a:srgbClr val="002060"/>
                </a:solidFill>
                <a:latin typeface="Century Gothic" panose="020B0502020202020204" pitchFamily="34" charset="0"/>
              </a:rPr>
              <a:t>doen wat nodig is voor je gezondheid, </a:t>
            </a:r>
          </a:p>
          <a:p>
            <a:pPr algn="ctr" defTabSz="685823">
              <a:spcBef>
                <a:spcPts val="188"/>
              </a:spcBef>
              <a:buClr>
                <a:srgbClr val="F07F09"/>
              </a:buClr>
              <a:buSzPct val="80000"/>
            </a:pPr>
            <a:r>
              <a:rPr lang="nl-NL" altLang="nl-NL" sz="2700" dirty="0">
                <a:solidFill>
                  <a:srgbClr val="002060"/>
                </a:solidFill>
                <a:latin typeface="Century Gothic" panose="020B0502020202020204" pitchFamily="34" charset="0"/>
              </a:rPr>
              <a:t>in de context van jouw dagelijkse leven’</a:t>
            </a:r>
          </a:p>
        </p:txBody>
      </p:sp>
      <p:sp>
        <p:nvSpPr>
          <p:cNvPr id="4" name="Rectangle 3"/>
          <p:cNvSpPr/>
          <p:nvPr/>
        </p:nvSpPr>
        <p:spPr>
          <a:xfrm>
            <a:off x="793454" y="3484834"/>
            <a:ext cx="7244760" cy="18056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685823">
              <a:spcBef>
                <a:spcPts val="188"/>
              </a:spcBef>
              <a:buClr>
                <a:srgbClr val="F07F09"/>
              </a:buClr>
              <a:buSzPct val="80000"/>
            </a:pPr>
            <a:r>
              <a:rPr lang="nl-NL" altLang="nl-NL" sz="2700" dirty="0">
                <a:solidFill>
                  <a:srgbClr val="002060"/>
                </a:solidFill>
                <a:latin typeface="Century Gothic" panose="020B0502020202020204" pitchFamily="34" charset="0"/>
              </a:rPr>
              <a:t>‘Goede zelfmanagement is </a:t>
            </a:r>
          </a:p>
          <a:p>
            <a:pPr algn="ctr" defTabSz="685823">
              <a:spcBef>
                <a:spcPts val="188"/>
              </a:spcBef>
              <a:buClr>
                <a:srgbClr val="F07F09"/>
              </a:buClr>
              <a:buSzPct val="80000"/>
            </a:pPr>
            <a:r>
              <a:rPr lang="nl-NL" altLang="nl-NL" sz="2700" dirty="0">
                <a:solidFill>
                  <a:srgbClr val="002060"/>
                </a:solidFill>
                <a:latin typeface="Century Gothic" panose="020B0502020202020204" pitchFamily="34" charset="0"/>
              </a:rPr>
              <a:t>goed zorgen voor je gezondheid en jezelf, </a:t>
            </a:r>
          </a:p>
          <a:p>
            <a:pPr algn="ctr" defTabSz="685823">
              <a:spcBef>
                <a:spcPts val="188"/>
              </a:spcBef>
              <a:buClr>
                <a:srgbClr val="F07F09"/>
              </a:buClr>
              <a:buSzPct val="80000"/>
            </a:pPr>
            <a:r>
              <a:rPr lang="nl-NL" altLang="nl-NL" sz="2700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terwijl je een zo prettig mogelijk leven probeert te leiden…</a:t>
            </a:r>
            <a:r>
              <a:rPr lang="nl-NL" altLang="nl-NL" sz="2700" dirty="0">
                <a:solidFill>
                  <a:srgbClr val="002060"/>
                </a:solidFill>
                <a:latin typeface="Century Gothic" panose="020B0502020202020204" pitchFamily="34" charset="0"/>
              </a:rPr>
              <a:t>’</a:t>
            </a:r>
          </a:p>
        </p:txBody>
      </p:sp>
      <p:sp>
        <p:nvSpPr>
          <p:cNvPr id="3" name="Heart 2">
            <a:extLst>
              <a:ext uri="{FF2B5EF4-FFF2-40B4-BE49-F238E27FC236}">
                <a16:creationId xmlns:a16="http://schemas.microsoft.com/office/drawing/2014/main" id="{D3036230-5ED8-E1A4-CDAF-02CC8FF8BE8E}"/>
              </a:ext>
            </a:extLst>
          </p:cNvPr>
          <p:cNvSpPr/>
          <p:nvPr/>
        </p:nvSpPr>
        <p:spPr bwMode="auto">
          <a:xfrm>
            <a:off x="5324168" y="3038168"/>
            <a:ext cx="3362632" cy="3185652"/>
          </a:xfrm>
          <a:prstGeom prst="hear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781419-E427-A08E-29D1-63BFCC26982A}"/>
              </a:ext>
            </a:extLst>
          </p:cNvPr>
          <p:cNvSpPr txBox="1"/>
          <p:nvPr/>
        </p:nvSpPr>
        <p:spPr>
          <a:xfrm>
            <a:off x="5958348" y="4004187"/>
            <a:ext cx="20131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+mn-lt"/>
              </a:rPr>
              <a:t>Dus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ook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aandacht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voor</a:t>
            </a:r>
            <a:r>
              <a:rPr lang="en-US" dirty="0">
                <a:latin typeface="+mn-lt"/>
              </a:rPr>
              <a:t> je </a:t>
            </a:r>
            <a:r>
              <a:rPr lang="en-US" dirty="0" err="1">
                <a:latin typeface="+mn-lt"/>
              </a:rPr>
              <a:t>welzijn</a:t>
            </a:r>
            <a:r>
              <a:rPr lang="en-US" dirty="0">
                <a:latin typeface="+mn-lt"/>
              </a:rPr>
              <a:t>!</a:t>
            </a:r>
            <a:endParaRPr lang="nl-NL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2551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 txBox="1"/>
          <p:nvPr/>
        </p:nvSpPr>
        <p:spPr>
          <a:xfrm>
            <a:off x="467544" y="1052736"/>
            <a:ext cx="8229600" cy="93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endParaRPr sz="4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4" name="Shape 3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1176" y="2712814"/>
            <a:ext cx="4619747" cy="3685523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Shape 335"/>
          <p:cNvSpPr txBox="1"/>
          <p:nvPr/>
        </p:nvSpPr>
        <p:spPr>
          <a:xfrm>
            <a:off x="162944" y="3104643"/>
            <a:ext cx="2088232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Persoonlijke doelen</a:t>
            </a:r>
            <a:endParaRPr sz="28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Shape 336"/>
          <p:cNvSpPr txBox="1"/>
          <p:nvPr/>
        </p:nvSpPr>
        <p:spPr>
          <a:xfrm>
            <a:off x="6708998" y="3069093"/>
            <a:ext cx="2088232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Gezondheidsdoelen</a:t>
            </a:r>
            <a:endParaRPr sz="28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Shape 337"/>
          <p:cNvSpPr txBox="1">
            <a:spLocks noGrp="1"/>
          </p:cNvSpPr>
          <p:nvPr>
            <p:ph type="title"/>
          </p:nvPr>
        </p:nvSpPr>
        <p:spPr>
          <a:xfrm>
            <a:off x="86104" y="-23448"/>
            <a:ext cx="7582562" cy="809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72000" anchor="b" anchorCtr="0">
            <a:noAutofit/>
          </a:bodyPr>
          <a:lstStyle/>
          <a:p>
            <a:pPr marL="0" marR="0" lvl="0" indent="0" algn="l" rtl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Balans</a:t>
            </a:r>
            <a:r>
              <a:rPr lang="en-US" sz="3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en-US" sz="3200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doelen</a:t>
            </a:r>
            <a:endParaRPr sz="32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Shape 338"/>
          <p:cNvSpPr txBox="1"/>
          <p:nvPr/>
        </p:nvSpPr>
        <p:spPr>
          <a:xfrm>
            <a:off x="162944" y="4082299"/>
            <a:ext cx="2088232" cy="193899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nl-NL" sz="20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zorgen voor mijn kinderen</a:t>
            </a:r>
            <a:endParaRPr sz="20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-mijn baan goed doen</a:t>
            </a:r>
            <a:endParaRPr sz="20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-(top)sport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-sociale leven</a:t>
            </a:r>
            <a:endParaRPr sz="20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Shape 339"/>
          <p:cNvSpPr txBox="1"/>
          <p:nvPr/>
        </p:nvSpPr>
        <p:spPr>
          <a:xfrm>
            <a:off x="6870923" y="4095750"/>
            <a:ext cx="2057101" cy="163121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nl-NL" sz="2000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minder </a:t>
            </a:r>
            <a:r>
              <a:rPr lang="nl-NL" sz="2000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hypo’s</a:t>
            </a:r>
            <a:endParaRPr lang="nl-NL" sz="2000" dirty="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-meer energie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-stoppen roken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-afvallen</a:t>
            </a:r>
            <a:endParaRPr sz="2000" dirty="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Shape 322">
            <a:extLst>
              <a:ext uri="{FF2B5EF4-FFF2-40B4-BE49-F238E27FC236}">
                <a16:creationId xmlns:a16="http://schemas.microsoft.com/office/drawing/2014/main" id="{94438B45-D4CC-4C97-B3C9-92402E0EB62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22454" y="1281140"/>
            <a:ext cx="8474690" cy="11521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alibri"/>
              <a:buNone/>
            </a:pPr>
            <a:r>
              <a:rPr lang="nl-NL" sz="2800" b="0" i="0" u="none" strike="noStrike" cap="none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Optimaal zelfmanagement is het realiseren van je persoonlijke en gezondheidsdoelen</a:t>
            </a:r>
            <a:endParaRPr sz="2800" b="0" i="0" u="none" strike="noStrike" cap="none" dirty="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0571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78C33-D55A-2034-9013-BEB741CA7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/>
              <a:t>Zelfmanagement</a:t>
            </a:r>
            <a:r>
              <a:rPr lang="en-US" sz="3200" dirty="0"/>
              <a:t> is </a:t>
            </a:r>
            <a:r>
              <a:rPr lang="en-US" sz="3200" dirty="0" err="1"/>
              <a:t>niet</a:t>
            </a:r>
            <a:r>
              <a:rPr lang="en-US" sz="3200" dirty="0"/>
              <a:t> </a:t>
            </a:r>
            <a:r>
              <a:rPr lang="en-US" sz="3200" dirty="0" err="1"/>
              <a:t>makkelijk</a:t>
            </a:r>
            <a:endParaRPr lang="nl-NL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B9201F-EFB3-53E6-F052-535053A6D6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err="1">
                <a:solidFill>
                  <a:schemeClr val="bg2"/>
                </a:solidFill>
              </a:rPr>
              <a:t>Negatieve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emoties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horen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bij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gezondheid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en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ziekte</a:t>
            </a:r>
            <a:endParaRPr lang="en-US" sz="2400" dirty="0">
              <a:solidFill>
                <a:schemeClr val="bg2"/>
              </a:solidFill>
            </a:endParaRPr>
          </a:p>
          <a:p>
            <a:r>
              <a:rPr lang="en-US" sz="2400" dirty="0">
                <a:solidFill>
                  <a:schemeClr val="bg2"/>
                </a:solidFill>
              </a:rPr>
              <a:t>Maar </a:t>
            </a:r>
            <a:r>
              <a:rPr lang="en-US" sz="2400" dirty="0" err="1">
                <a:solidFill>
                  <a:schemeClr val="bg2"/>
                </a:solidFill>
              </a:rPr>
              <a:t>bij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ziekte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vaker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en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meer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negatieve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emoties</a:t>
            </a:r>
            <a:endParaRPr lang="en-US" sz="2400" dirty="0">
              <a:solidFill>
                <a:schemeClr val="bg2"/>
              </a:solidFill>
            </a:endParaRPr>
          </a:p>
          <a:p>
            <a:endParaRPr lang="en-US" sz="2400" dirty="0">
              <a:solidFill>
                <a:schemeClr val="bg2"/>
              </a:solidFill>
            </a:endParaRPr>
          </a:p>
          <a:p>
            <a:r>
              <a:rPr lang="en-US" sz="2400" dirty="0" err="1">
                <a:solidFill>
                  <a:schemeClr val="bg2"/>
                </a:solidFill>
              </a:rPr>
              <a:t>somberheid</a:t>
            </a:r>
            <a:r>
              <a:rPr lang="en-US" sz="2400" dirty="0">
                <a:solidFill>
                  <a:schemeClr val="bg2"/>
                </a:solidFill>
              </a:rPr>
              <a:t>, </a:t>
            </a:r>
            <a:r>
              <a:rPr lang="en-US" sz="2400" dirty="0" err="1">
                <a:solidFill>
                  <a:schemeClr val="bg2"/>
                </a:solidFill>
              </a:rPr>
              <a:t>lusteloosheid</a:t>
            </a:r>
            <a:endParaRPr lang="en-US" sz="2400" dirty="0">
              <a:solidFill>
                <a:schemeClr val="bg2"/>
              </a:solidFill>
            </a:endParaRPr>
          </a:p>
          <a:p>
            <a:r>
              <a:rPr lang="en-US" sz="2400" dirty="0">
                <a:solidFill>
                  <a:schemeClr val="bg2"/>
                </a:solidFill>
              </a:rPr>
              <a:t>angst</a:t>
            </a:r>
          </a:p>
          <a:p>
            <a:r>
              <a:rPr lang="en-US" sz="2400" dirty="0" err="1">
                <a:solidFill>
                  <a:schemeClr val="bg2"/>
                </a:solidFill>
              </a:rPr>
              <a:t>verdriet</a:t>
            </a:r>
            <a:r>
              <a:rPr lang="en-US" sz="2400" dirty="0">
                <a:solidFill>
                  <a:schemeClr val="bg2"/>
                </a:solidFill>
              </a:rPr>
              <a:t> (</a:t>
            </a:r>
            <a:r>
              <a:rPr lang="en-US" sz="2400" dirty="0" err="1">
                <a:solidFill>
                  <a:schemeClr val="bg2"/>
                </a:solidFill>
              </a:rPr>
              <a:t>rouw</a:t>
            </a:r>
            <a:r>
              <a:rPr lang="en-US" sz="2400" dirty="0">
                <a:solidFill>
                  <a:schemeClr val="bg2"/>
                </a:solidFill>
              </a:rPr>
              <a:t>)</a:t>
            </a:r>
          </a:p>
          <a:p>
            <a:r>
              <a:rPr lang="en-US" sz="2400" dirty="0" err="1">
                <a:solidFill>
                  <a:schemeClr val="bg2"/>
                </a:solidFill>
              </a:rPr>
              <a:t>frustratie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en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boosheid</a:t>
            </a:r>
            <a:endParaRPr lang="en-US" sz="2400" dirty="0">
              <a:solidFill>
                <a:schemeClr val="bg2"/>
              </a:solidFill>
            </a:endParaRPr>
          </a:p>
          <a:p>
            <a:endParaRPr lang="en-US" sz="2400" dirty="0">
              <a:solidFill>
                <a:schemeClr val="bg2"/>
              </a:solidFill>
            </a:endParaRPr>
          </a:p>
          <a:p>
            <a:r>
              <a:rPr lang="en-US" sz="2400" dirty="0">
                <a:solidFill>
                  <a:schemeClr val="bg2"/>
                </a:solidFill>
              </a:rPr>
              <a:t>‘</a:t>
            </a:r>
            <a:r>
              <a:rPr lang="en-US" sz="2400" dirty="0" err="1">
                <a:solidFill>
                  <a:schemeClr val="bg2"/>
                </a:solidFill>
              </a:rPr>
              <a:t>alleen</a:t>
            </a:r>
            <a:r>
              <a:rPr lang="en-US" sz="2400" dirty="0">
                <a:solidFill>
                  <a:schemeClr val="bg2"/>
                </a:solidFill>
              </a:rPr>
              <a:t>’, </a:t>
            </a:r>
            <a:r>
              <a:rPr lang="en-US" sz="2400" dirty="0" err="1">
                <a:solidFill>
                  <a:schemeClr val="bg2"/>
                </a:solidFill>
              </a:rPr>
              <a:t>onbegrepen</a:t>
            </a:r>
            <a:endParaRPr lang="en-US" sz="2400" dirty="0">
              <a:solidFill>
                <a:schemeClr val="bg2"/>
              </a:solidFill>
            </a:endParaRPr>
          </a:p>
          <a:p>
            <a:br>
              <a:rPr lang="en-US" sz="2400" dirty="0">
                <a:solidFill>
                  <a:schemeClr val="bg2"/>
                </a:solidFill>
              </a:rPr>
            </a:br>
            <a:r>
              <a:rPr lang="en-US" sz="2400" dirty="0">
                <a:solidFill>
                  <a:schemeClr val="bg2"/>
                </a:solidFill>
              </a:rPr>
              <a:t>‘</a:t>
            </a:r>
            <a:r>
              <a:rPr lang="en-US" sz="2400" dirty="0" err="1">
                <a:solidFill>
                  <a:schemeClr val="bg2"/>
                </a:solidFill>
              </a:rPr>
              <a:t>vermoeid</a:t>
            </a:r>
            <a:r>
              <a:rPr lang="en-US" sz="2400" dirty="0">
                <a:solidFill>
                  <a:schemeClr val="bg2"/>
                </a:solidFill>
              </a:rPr>
              <a:t>’</a:t>
            </a:r>
          </a:p>
          <a:p>
            <a:endParaRPr lang="nl-NL" sz="2800" dirty="0">
              <a:solidFill>
                <a:schemeClr val="bg2"/>
              </a:solidFill>
            </a:endParaRPr>
          </a:p>
          <a:p>
            <a:endParaRPr lang="nl-NL" sz="2800" dirty="0">
              <a:solidFill>
                <a:schemeClr val="bg2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52EBBF-E1CB-8026-1DD0-1FDE57C6815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4DFC4CA-C18C-1948-860B-AB40FEDD7F72}" type="datetime5">
              <a:rPr lang="nl-NL" smtClean="0"/>
              <a:t>11-dec-23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863236-ACDF-0BB1-276C-DB40C43812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06AC46-015F-6E44-B83A-36E79AEF5356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39BD06-86C1-CF9E-BF55-7A54B6231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6244" y="2169498"/>
            <a:ext cx="952500" cy="952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9456B2-D33E-CF37-98A0-A26A6C8D1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9401" y="2696762"/>
            <a:ext cx="1343149" cy="9502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832A3B-F0BA-F4C7-3431-9626E0AE26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9050" y="3398192"/>
            <a:ext cx="1515323" cy="6061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248AAE-391C-5E4C-9A59-3111B62748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1382" y="3834758"/>
            <a:ext cx="1319981" cy="7451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0026F4-ADD6-6E14-5581-16F85716E2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5367" y="4669205"/>
            <a:ext cx="1327355" cy="6378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69EEB3-9EAF-B5CC-342C-6DA8E3C0B8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3570" y="5549644"/>
            <a:ext cx="1141688" cy="85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00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26CA3-4DC2-686B-CA95-7FBCE224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/>
              <a:t>Ziektelast</a:t>
            </a:r>
            <a:endParaRPr lang="nl-NL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80AF4-4A0F-8B20-2A8E-1C9ED98BF2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err="1">
                <a:solidFill>
                  <a:schemeClr val="bg2"/>
                </a:solidFill>
              </a:rPr>
              <a:t>Een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ziekte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managen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geeft</a:t>
            </a:r>
            <a:r>
              <a:rPr lang="en-US" sz="2400" dirty="0">
                <a:solidFill>
                  <a:schemeClr val="bg2"/>
                </a:solidFill>
              </a:rPr>
              <a:t> ‘</a:t>
            </a:r>
            <a:r>
              <a:rPr lang="en-US" sz="2400" dirty="0" err="1">
                <a:solidFill>
                  <a:schemeClr val="bg2"/>
                </a:solidFill>
              </a:rPr>
              <a:t>ziektelast</a:t>
            </a:r>
            <a:r>
              <a:rPr lang="en-US" sz="2400" dirty="0">
                <a:solidFill>
                  <a:schemeClr val="bg2"/>
                </a:solidFill>
              </a:rPr>
              <a:t>’</a:t>
            </a:r>
          </a:p>
          <a:p>
            <a:r>
              <a:rPr lang="en-US" sz="2400" dirty="0" err="1">
                <a:solidFill>
                  <a:schemeClr val="bg2"/>
                </a:solidFill>
              </a:rPr>
              <a:t>Draag</a:t>
            </a:r>
            <a:r>
              <a:rPr lang="en-US" sz="2400" dirty="0">
                <a:solidFill>
                  <a:schemeClr val="bg2"/>
                </a:solidFill>
              </a:rPr>
              <a:t>- </a:t>
            </a:r>
            <a:r>
              <a:rPr lang="en-US" sz="2400" dirty="0" err="1">
                <a:solidFill>
                  <a:schemeClr val="bg2"/>
                </a:solidFill>
              </a:rPr>
              <a:t>en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veerkracht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nodig</a:t>
            </a:r>
            <a:br>
              <a:rPr lang="en-US" sz="2400" dirty="0">
                <a:solidFill>
                  <a:schemeClr val="bg2"/>
                </a:solidFill>
              </a:rPr>
            </a:br>
            <a:r>
              <a:rPr lang="en-US" sz="2400" dirty="0">
                <a:solidFill>
                  <a:schemeClr val="bg2"/>
                </a:solidFill>
              </a:rPr>
              <a:t>Hoe is de </a:t>
            </a:r>
            <a:r>
              <a:rPr lang="en-US" sz="2400" dirty="0" err="1">
                <a:solidFill>
                  <a:schemeClr val="bg2"/>
                </a:solidFill>
              </a:rPr>
              <a:t>balans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tussen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jouw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veerkracht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en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ziektelast</a:t>
            </a:r>
            <a:r>
              <a:rPr lang="en-US" sz="2400" dirty="0">
                <a:solidFill>
                  <a:schemeClr val="bg2"/>
                </a:solidFill>
              </a:rPr>
              <a:t>?</a:t>
            </a:r>
          </a:p>
          <a:p>
            <a:endParaRPr lang="en-US" sz="2400" dirty="0">
              <a:solidFill>
                <a:schemeClr val="bg2"/>
              </a:solidFill>
            </a:endParaRPr>
          </a:p>
          <a:p>
            <a:endParaRPr lang="en-US" sz="2400" dirty="0">
              <a:solidFill>
                <a:schemeClr val="bg2"/>
              </a:solidFill>
            </a:endParaRPr>
          </a:p>
          <a:p>
            <a:r>
              <a:rPr lang="en-US" sz="2400" dirty="0" err="1">
                <a:solidFill>
                  <a:schemeClr val="bg2"/>
                </a:solidFill>
              </a:rPr>
              <a:t>Bij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een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disbalans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tussen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veerkracht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en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</a:p>
          <a:p>
            <a:r>
              <a:rPr lang="en-US" sz="2400" dirty="0" err="1">
                <a:solidFill>
                  <a:schemeClr val="bg2"/>
                </a:solidFill>
              </a:rPr>
              <a:t>ziektelast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kan</a:t>
            </a:r>
            <a:r>
              <a:rPr lang="en-US" sz="2400" dirty="0">
                <a:solidFill>
                  <a:schemeClr val="bg2"/>
                </a:solidFill>
              </a:rPr>
              <a:t> er ‘distress’ </a:t>
            </a:r>
            <a:r>
              <a:rPr lang="en-US" sz="2400" dirty="0" err="1">
                <a:solidFill>
                  <a:schemeClr val="bg2"/>
                </a:solidFill>
              </a:rPr>
              <a:t>ontstaan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endParaRPr lang="nl-NL" sz="2400" dirty="0">
              <a:solidFill>
                <a:schemeClr val="bg2"/>
              </a:solidFill>
            </a:endParaRPr>
          </a:p>
          <a:p>
            <a:endParaRPr lang="en-US" sz="2400" dirty="0">
              <a:solidFill>
                <a:schemeClr val="bg2"/>
              </a:solidFill>
            </a:endParaRPr>
          </a:p>
          <a:p>
            <a:endParaRPr lang="en-US" sz="2400" dirty="0">
              <a:solidFill>
                <a:schemeClr val="bg2"/>
              </a:solidFill>
            </a:endParaRPr>
          </a:p>
          <a:p>
            <a:endParaRPr lang="nl-NL" sz="2800" dirty="0">
              <a:solidFill>
                <a:schemeClr val="bg2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A46DB-F68D-1CC7-98DC-290843DADC2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4DFC4CA-C18C-1948-860B-AB40FEDD7F72}" type="datetime5">
              <a:rPr lang="nl-NL" smtClean="0"/>
              <a:t>11-dec-23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D04EBF-85DA-D016-4053-DEC517CAA1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06AC46-015F-6E44-B83A-36E79AEF5356}" type="slidenum">
              <a:rPr lang="en-GB" smtClean="0"/>
              <a:pPr/>
              <a:t>7</a:t>
            </a:fld>
            <a:endParaRPr lang="en-GB" dirty="0"/>
          </a:p>
        </p:txBody>
      </p:sp>
      <p:pic>
        <p:nvPicPr>
          <p:cNvPr id="8" name="Picture 7" descr="Spheres in balance">
            <a:extLst>
              <a:ext uri="{FF2B5EF4-FFF2-40B4-BE49-F238E27FC236}">
                <a16:creationId xmlns:a16="http://schemas.microsoft.com/office/drawing/2014/main" id="{361BAA5B-1016-2CB4-E69C-BDBD9F8C8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531" y="3839843"/>
            <a:ext cx="3067664" cy="208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853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9DA3-DF54-F512-5B75-4AFE576DB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Distress</a:t>
            </a:r>
            <a:endParaRPr lang="nl-NL" sz="3200" dirty="0"/>
          </a:p>
        </p:txBody>
      </p:sp>
      <p:pic>
        <p:nvPicPr>
          <p:cNvPr id="8" name="Content Placeholder 7" descr="Person holding an umbrella and cloud on face">
            <a:extLst>
              <a:ext uri="{FF2B5EF4-FFF2-40B4-BE49-F238E27FC236}">
                <a16:creationId xmlns:a16="http://schemas.microsoft.com/office/drawing/2014/main" id="{65029811-9792-EB5B-89A6-7559A1090B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6659" y="1144588"/>
            <a:ext cx="7670005" cy="5113337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B9029-739D-B96E-E5CD-2E6D181DCD6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4DFC4CA-C18C-1948-860B-AB40FEDD7F72}" type="datetime5">
              <a:rPr lang="nl-NL" smtClean="0"/>
              <a:t>11-dec-23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7F8FD4-8970-88A2-7411-353AEF7BBB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06AC46-015F-6E44-B83A-36E79AEF5356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73A8B6-0C0C-4413-7932-F5B364A39607}"/>
              </a:ext>
            </a:extLst>
          </p:cNvPr>
          <p:cNvSpPr txBox="1"/>
          <p:nvPr/>
        </p:nvSpPr>
        <p:spPr>
          <a:xfrm>
            <a:off x="1275735" y="3886200"/>
            <a:ext cx="6408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2"/>
                </a:solidFill>
                <a:latin typeface="+mn-lt"/>
              </a:rPr>
              <a:t>Aanhoudende</a:t>
            </a:r>
            <a:r>
              <a:rPr lang="en-US" dirty="0">
                <a:solidFill>
                  <a:schemeClr val="bg2"/>
                </a:solidFill>
                <a:latin typeface="+mn-lt"/>
              </a:rPr>
              <a:t> (</a:t>
            </a:r>
            <a:r>
              <a:rPr lang="en-US" dirty="0" err="1">
                <a:solidFill>
                  <a:schemeClr val="bg2"/>
                </a:solidFill>
                <a:latin typeface="+mn-lt"/>
              </a:rPr>
              <a:t>hevige</a:t>
            </a:r>
            <a:r>
              <a:rPr lang="en-US" dirty="0">
                <a:solidFill>
                  <a:schemeClr val="bg2"/>
                </a:solidFill>
                <a:latin typeface="+mn-lt"/>
              </a:rPr>
              <a:t>) </a:t>
            </a:r>
            <a:r>
              <a:rPr lang="en-US" dirty="0" err="1">
                <a:solidFill>
                  <a:schemeClr val="bg2"/>
                </a:solidFill>
                <a:latin typeface="+mn-lt"/>
              </a:rPr>
              <a:t>negatieve</a:t>
            </a:r>
            <a:r>
              <a:rPr lang="en-US" dirty="0">
                <a:solidFill>
                  <a:schemeClr val="bg2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+mn-lt"/>
              </a:rPr>
              <a:t>emoties</a:t>
            </a:r>
            <a:r>
              <a:rPr lang="en-US" dirty="0">
                <a:solidFill>
                  <a:schemeClr val="bg2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+mn-lt"/>
              </a:rPr>
              <a:t>als</a:t>
            </a:r>
            <a:r>
              <a:rPr lang="en-US" dirty="0">
                <a:solidFill>
                  <a:schemeClr val="bg2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+mn-lt"/>
              </a:rPr>
              <a:t>gevolg</a:t>
            </a:r>
            <a:r>
              <a:rPr lang="en-US" dirty="0">
                <a:solidFill>
                  <a:schemeClr val="bg2"/>
                </a:solidFill>
                <a:latin typeface="+mn-lt"/>
              </a:rPr>
              <a:t> van </a:t>
            </a:r>
            <a:r>
              <a:rPr lang="en-US" dirty="0" err="1">
                <a:solidFill>
                  <a:schemeClr val="bg2"/>
                </a:solidFill>
                <a:latin typeface="+mn-lt"/>
              </a:rPr>
              <a:t>disbalans</a:t>
            </a:r>
            <a:endParaRPr lang="nl-NL" dirty="0">
              <a:solidFill>
                <a:schemeClr val="bg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27800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dt" idx="10"/>
          </p:nvPr>
        </p:nvSpPr>
        <p:spPr>
          <a:xfrm>
            <a:off x="8002588" y="6553200"/>
            <a:ext cx="855662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11-jan.-18</a:t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Shape 188"/>
          <p:cNvSpPr txBox="1">
            <a:spLocks noGrp="1"/>
          </p:cNvSpPr>
          <p:nvPr>
            <p:ph type="sldNum" idx="12"/>
          </p:nvPr>
        </p:nvSpPr>
        <p:spPr>
          <a:xfrm>
            <a:off x="566738" y="6553200"/>
            <a:ext cx="542395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Shape 189"/>
          <p:cNvSpPr txBox="1"/>
          <p:nvPr/>
        </p:nvSpPr>
        <p:spPr>
          <a:xfrm>
            <a:off x="0" y="244923"/>
            <a:ext cx="9144000" cy="77736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200" b="1" i="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Psychologische klachten bij chronische ziekten</a:t>
            </a:r>
            <a:endParaRPr sz="3200" dirty="0"/>
          </a:p>
        </p:txBody>
      </p:sp>
      <p:pic>
        <p:nvPicPr>
          <p:cNvPr id="191" name="Shape 1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10097" y="3469438"/>
            <a:ext cx="3981491" cy="288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00493C-A496-BF95-A900-538CA04D5A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7940"/>
          <a:stretch/>
        </p:blipFill>
        <p:spPr>
          <a:xfrm>
            <a:off x="837935" y="1342734"/>
            <a:ext cx="2409495" cy="20862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D467FF-7382-C49C-6E03-A6593F579C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9506" y="1181611"/>
            <a:ext cx="5385553" cy="1693474"/>
          </a:xfrm>
          <a:prstGeom prst="rect">
            <a:avLst/>
          </a:prstGeom>
        </p:spPr>
      </p:pic>
      <p:sp>
        <p:nvSpPr>
          <p:cNvPr id="194" name="Shape 194"/>
          <p:cNvSpPr txBox="1"/>
          <p:nvPr/>
        </p:nvSpPr>
        <p:spPr>
          <a:xfrm>
            <a:off x="680243" y="2928808"/>
            <a:ext cx="7783513" cy="113393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Gemiddeld meer psychologische klachten bij mensen met chronische ziekte</a:t>
            </a: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29C539-ADF6-0AC8-8CAE-AF803BE785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279" y="4236537"/>
            <a:ext cx="4064720" cy="155707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62-457 Presentatie-LUMC">
  <a:themeElements>
    <a:clrScheme name="Aangepast 30">
      <a:dk1>
        <a:srgbClr val="003C66"/>
      </a:dk1>
      <a:lt1>
        <a:srgbClr val="FFFFFF"/>
      </a:lt1>
      <a:dk2>
        <a:srgbClr val="FFFFFF"/>
      </a:dk2>
      <a:lt2>
        <a:srgbClr val="003C7D"/>
      </a:lt2>
      <a:accent1>
        <a:srgbClr val="007CC2"/>
      </a:accent1>
      <a:accent2>
        <a:srgbClr val="009FBD"/>
      </a:accent2>
      <a:accent3>
        <a:srgbClr val="6E90A6"/>
      </a:accent3>
      <a:accent4>
        <a:srgbClr val="E3004F"/>
      </a:accent4>
      <a:accent5>
        <a:srgbClr val="C0965C"/>
      </a:accent5>
      <a:accent6>
        <a:srgbClr val="000000"/>
      </a:accent6>
      <a:hlink>
        <a:srgbClr val="1161C6"/>
      </a:hlink>
      <a:folHlink>
        <a:srgbClr val="E300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101463"/>
        </a:dk1>
        <a:lt1>
          <a:srgbClr val="FFFFFF"/>
        </a:lt1>
        <a:dk2>
          <a:srgbClr val="B5E7FF"/>
        </a:dk2>
        <a:lt2>
          <a:srgbClr val="111166"/>
        </a:lt2>
        <a:accent1>
          <a:srgbClr val="119DF9"/>
        </a:accent1>
        <a:accent2>
          <a:srgbClr val="117FE4"/>
        </a:accent2>
        <a:accent3>
          <a:srgbClr val="D7F1FF"/>
        </a:accent3>
        <a:accent4>
          <a:srgbClr val="DADADA"/>
        </a:accent4>
        <a:accent5>
          <a:srgbClr val="AACCFB"/>
        </a:accent5>
        <a:accent6>
          <a:srgbClr val="0E72CF"/>
        </a:accent6>
        <a:hlink>
          <a:srgbClr val="1161C6"/>
        </a:hlink>
        <a:folHlink>
          <a:srgbClr val="114DB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a34858c-98d6-4616-ba2b-564d92c5cfce">
      <Terms xmlns="http://schemas.microsoft.com/office/infopath/2007/PartnerControls"/>
    </lcf76f155ced4ddcb4097134ff3c332f>
    <TaxCatchAll xmlns="9c1c412f-b643-446d-99ef-bf26fadf0ee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8138E89AF865449120024EA2E6AB28" ma:contentTypeVersion="14" ma:contentTypeDescription="Een nieuw document maken." ma:contentTypeScope="" ma:versionID="00593550e4ac9df201da9a3d4c13e9b2">
  <xsd:schema xmlns:xsd="http://www.w3.org/2001/XMLSchema" xmlns:xs="http://www.w3.org/2001/XMLSchema" xmlns:p="http://schemas.microsoft.com/office/2006/metadata/properties" xmlns:ns2="6a34858c-98d6-4616-ba2b-564d92c5cfce" xmlns:ns3="9c1c412f-b643-446d-99ef-bf26fadf0ee9" targetNamespace="http://schemas.microsoft.com/office/2006/metadata/properties" ma:root="true" ma:fieldsID="3805dc8c6d3495bf3af5fc9a63a8ce97" ns2:_="" ns3:_="">
    <xsd:import namespace="6a34858c-98d6-4616-ba2b-564d92c5cfce"/>
    <xsd:import namespace="9c1c412f-b643-446d-99ef-bf26fadf0e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34858c-98d6-4616-ba2b-564d92c5cf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Afbeeldingtags" ma:readOnly="false" ma:fieldId="{5cf76f15-5ced-4ddc-b409-7134ff3c332f}" ma:taxonomyMulti="true" ma:sspId="2d867c2a-cafd-47d4-9bb7-7e23cb4e68e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1c412f-b643-446d-99ef-bf26fadf0ee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4d75fdcb-d4c7-4261-bf05-ae88251487a9}" ma:internalName="TaxCatchAll" ma:showField="CatchAllData" ma:web="9c1c412f-b643-446d-99ef-bf26fadf0ee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0BBFAE5-1B1A-432D-9F4C-16707800DE95}">
  <ds:schemaRefs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purl.org/dc/elements/1.1/"/>
    <ds:schemaRef ds:uri="6a34858c-98d6-4616-ba2b-564d92c5cfce"/>
    <ds:schemaRef ds:uri="9c1c412f-b643-446d-99ef-bf26fadf0ee9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0E41F710-E85E-4A0C-A334-9F3DCB90674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3A933BB-9E1E-4477-8A74-5B36A084F5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a34858c-98d6-4616-ba2b-564d92c5cfce"/>
    <ds:schemaRef ds:uri="9c1c412f-b643-446d-99ef-bf26fadf0ee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LUMC Basispresentatie_NL</Template>
  <TotalTime>484</TotalTime>
  <Words>1325</Words>
  <Application>Microsoft Office PowerPoint</Application>
  <PresentationFormat>Diavoorstelling (4:3)</PresentationFormat>
  <Paragraphs>343</Paragraphs>
  <Slides>32</Slides>
  <Notes>13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32</vt:i4>
      </vt:variant>
    </vt:vector>
  </HeadingPairs>
  <TitlesOfParts>
    <vt:vector size="38" baseType="lpstr">
      <vt:lpstr>Arial</vt:lpstr>
      <vt:lpstr>Calibri</vt:lpstr>
      <vt:lpstr>Century Gothic</vt:lpstr>
      <vt:lpstr>Times</vt:lpstr>
      <vt:lpstr>Wingdings</vt:lpstr>
      <vt:lpstr>62-457 Presentatie-LUMC</vt:lpstr>
      <vt:lpstr>Emotionele gevolgen en impact  van leven met een aandoening </vt:lpstr>
      <vt:lpstr>De (r)evolutie binnen de geneeskunde</vt:lpstr>
      <vt:lpstr>PowerPoint-presentatie</vt:lpstr>
      <vt:lpstr>PowerPoint-presentatie</vt:lpstr>
      <vt:lpstr> Balans in doelen</vt:lpstr>
      <vt:lpstr>Zelfmanagement is niet makkelijk</vt:lpstr>
      <vt:lpstr>Ziektelast</vt:lpstr>
      <vt:lpstr>Distress</vt:lpstr>
      <vt:lpstr>PowerPoint-presentatie</vt:lpstr>
      <vt:lpstr>Relatie psychische klachten en ziekte</vt:lpstr>
      <vt:lpstr>Psychologische klachten en stoornissen</vt:lpstr>
      <vt:lpstr>Ziekte specifieke emoties</vt:lpstr>
      <vt:lpstr>Op de wip…     van zorgen naar angst</vt:lpstr>
      <vt:lpstr>PowerPoint-presentatie</vt:lpstr>
      <vt:lpstr>PowerPoint-presentatie</vt:lpstr>
      <vt:lpstr>Van nature…</vt:lpstr>
      <vt:lpstr>PowerPoint-presentatie</vt:lpstr>
      <vt:lpstr>PowerPoint-presentatie</vt:lpstr>
      <vt:lpstr>Link tussen het brein en lijf</vt:lpstr>
      <vt:lpstr>Disbalans en klachten</vt:lpstr>
      <vt:lpstr>PowerPoint-presentatie</vt:lpstr>
      <vt:lpstr>Stoplicht metafoor: wat VOEL je?</vt:lpstr>
      <vt:lpstr>Stoplicht metafoor: wat DOE je?</vt:lpstr>
      <vt:lpstr>De kloof tussen VOELEN en DOEN</vt:lpstr>
      <vt:lpstr>Goede zelfzorg vergt communicatie</vt:lpstr>
      <vt:lpstr>‘Spelen’ met de link tussen je lijf en brein</vt:lpstr>
      <vt:lpstr>Balans en energie</vt:lpstr>
      <vt:lpstr>De batterij opladen</vt:lpstr>
      <vt:lpstr>Een week in kleuren</vt:lpstr>
      <vt:lpstr>De balans bewaken</vt:lpstr>
      <vt:lpstr>Zelfzorg stappenplan</vt:lpstr>
      <vt:lpstr>Dank voor jullie aandacht!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Psychologische klachten en Barrières  bij Diabetes (Zelfmanagement)</dc:title>
  <dc:creator>Huisman, S.D. (ENDO)</dc:creator>
  <cp:lastModifiedBy>Kitty Jager | NVN</cp:lastModifiedBy>
  <cp:revision>15</cp:revision>
  <dcterms:created xsi:type="dcterms:W3CDTF">2023-11-06T13:45:06Z</dcterms:created>
  <dcterms:modified xsi:type="dcterms:W3CDTF">2023-12-11T12:41:12Z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0x010100E18138E89AF865449120024EA2E6AB28</vt:lpwstr>
  </property>
  <property fmtid="{D5CDD505-2E9C-101B-9397-08002B2CF9AE}" pid="3" name="MediaServiceImageTags">
    <vt:lpwstr/>
  </property>
</Properties>
</file>